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5"/>
  </p:notesMasterIdLst>
  <p:sldIdLst>
    <p:sldId id="256" r:id="rId2"/>
    <p:sldId id="463" r:id="rId3"/>
    <p:sldId id="528" r:id="rId4"/>
    <p:sldId id="527" r:id="rId5"/>
    <p:sldId id="526" r:id="rId6"/>
    <p:sldId id="541" r:id="rId7"/>
    <p:sldId id="566" r:id="rId8"/>
    <p:sldId id="569" r:id="rId9"/>
    <p:sldId id="562" r:id="rId10"/>
    <p:sldId id="540" r:id="rId11"/>
    <p:sldId id="563" r:id="rId12"/>
    <p:sldId id="553" r:id="rId13"/>
    <p:sldId id="560" r:id="rId14"/>
    <p:sldId id="564" r:id="rId15"/>
    <p:sldId id="570" r:id="rId16"/>
    <p:sldId id="571" r:id="rId17"/>
    <p:sldId id="572" r:id="rId18"/>
    <p:sldId id="542" r:id="rId19"/>
    <p:sldId id="548" r:id="rId20"/>
    <p:sldId id="554" r:id="rId21"/>
    <p:sldId id="557" r:id="rId22"/>
    <p:sldId id="550" r:id="rId23"/>
    <p:sldId id="551" r:id="rId24"/>
    <p:sldId id="552" r:id="rId25"/>
    <p:sldId id="545" r:id="rId26"/>
    <p:sldId id="546" r:id="rId27"/>
    <p:sldId id="565" r:id="rId28"/>
    <p:sldId id="477" r:id="rId29"/>
    <p:sldId id="399" r:id="rId30"/>
    <p:sldId id="409" r:id="rId31"/>
    <p:sldId id="481" r:id="rId32"/>
    <p:sldId id="482" r:id="rId33"/>
    <p:sldId id="50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7" d="100"/>
          <a:sy n="77" d="100"/>
        </p:scale>
        <p:origin x="116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dPt>
            <c:idx val="3"/>
            <c:bubble3D val="0"/>
            <c:spPr>
              <a:solidFill>
                <a:schemeClr val="tx1">
                  <a:lumMod val="75000"/>
                  <a:lumOff val="25000"/>
                </a:schemeClr>
              </a:solidFill>
            </c:spPr>
            <c:extLst>
              <c:ext xmlns:c16="http://schemas.microsoft.com/office/drawing/2014/chart" uri="{C3380CC4-5D6E-409C-BE32-E72D297353CC}">
                <c16:uniqueId val="{00000001-F329-4EF3-91E9-E8394B7CE3FF}"/>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99</c:v>
                </c:pt>
                <c:pt idx="1">
                  <c:v>2</c:v>
                </c:pt>
                <c:pt idx="2">
                  <c:v>0</c:v>
                </c:pt>
                <c:pt idx="3">
                  <c:v>0</c:v>
                </c:pt>
              </c:numCache>
            </c:numRef>
          </c:val>
          <c:extLst>
            <c:ext xmlns:c16="http://schemas.microsoft.com/office/drawing/2014/chart" uri="{C3380CC4-5D6E-409C-BE32-E72D297353CC}">
              <c16:uniqueId val="{00000002-F329-4EF3-91E9-E8394B7CE3FF}"/>
            </c:ext>
          </c:extLst>
        </c:ser>
        <c:dLbls>
          <c:showLegendKey val="0"/>
          <c:showVal val="0"/>
          <c:showCatName val="0"/>
          <c:showSerName val="0"/>
          <c:showPercent val="0"/>
          <c:showBubbleSize val="0"/>
          <c:showLeaderLines val="1"/>
        </c:dLbls>
        <c:firstSliceAng val="0"/>
        <c:holeSize val="81"/>
      </c:doughnutChart>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8/23/2023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8/23/2023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8/23/2023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8/23/2023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8/23/2023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8/23/2023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8/23/2023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8/23/2023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8/23/2023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8/23/2023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8/23/2023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8/23/2023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8/23/2023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sapui5.hana.ondemand.com/" TargetMode="External"/><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apui5.hana.ondemand.com/#/controls" TargetMode="External"/><Relationship Id="rId5" Type="http://schemas.openxmlformats.org/officeDocument/2006/relationships/image" Target="../media/image4.png"/><Relationship Id="rId4" Type="http://schemas.openxmlformats.org/officeDocument/2006/relationships/hyperlink" Target="https://sapui5.hana.ondemand.com/#/api"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5.tiff"/><Relationship Id="rId5" Type="http://schemas.openxmlformats.org/officeDocument/2006/relationships/image" Target="../media/image24.tiff"/><Relationship Id="rId10" Type="http://schemas.openxmlformats.org/officeDocument/2006/relationships/image" Target="../media/image2.png"/><Relationship Id="rId4" Type="http://schemas.openxmlformats.org/officeDocument/2006/relationships/image" Target="../media/image23.tiff"/><Relationship Id="rId9" Type="http://schemas.openxmlformats.org/officeDocument/2006/relationships/hyperlink" Target="https://anubhavtrainings.com/"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8.jpg"/><Relationship Id="rId7" Type="http://schemas.openxmlformats.org/officeDocument/2006/relationships/image" Target="../media/image3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1.png"/></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sapui5.hana.ondemand.com/#/tools"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s://sapui5.hana.ondemand.com/#/demoapps" TargetMode="Externa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hyperlink" Target="https://sapui5.hana.ondemand.com/#/api/sap.m.Button"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4</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059844B8-77FE-4726-A66F-947ED8205296}"/>
              </a:ext>
            </a:extLst>
          </p:cNvPr>
          <p:cNvSpPr txBox="1"/>
          <p:nvPr/>
        </p:nvSpPr>
        <p:spPr>
          <a:xfrm>
            <a:off x="261765" y="867755"/>
            <a:ext cx="11118913" cy="3508653"/>
          </a:xfrm>
          <a:prstGeom prst="rect">
            <a:avLst/>
          </a:prstGeom>
          <a:noFill/>
        </p:spPr>
        <p:txBody>
          <a:bodyPr wrap="square" rtlCol="0">
            <a:spAutoFit/>
          </a:bodyPr>
          <a:lstStyle/>
          <a:p>
            <a:pPr marL="285750" indent="-285750">
              <a:buFontTx/>
              <a:buChar char="-"/>
            </a:pPr>
            <a:r>
              <a:rPr lang="en-US" b="0" i="0" dirty="0">
                <a:solidFill>
                  <a:srgbClr val="32363A"/>
                </a:solidFill>
                <a:effectLst/>
              </a:rPr>
              <a:t>We define a simple controller as follows:</a:t>
            </a:r>
            <a:endParaRPr lang="en-US" b="0" i="0" dirty="0">
              <a:solidFill>
                <a:srgbClr val="32363A"/>
              </a:solidFill>
              <a:effectLst/>
              <a:latin typeface="72"/>
            </a:endParaRPr>
          </a:p>
          <a:p>
            <a:endParaRPr lang="en-US" dirty="0">
              <a:solidFill>
                <a:srgbClr val="32363A"/>
              </a:solidFill>
              <a:latin typeface="72"/>
            </a:endParaRPr>
          </a:p>
          <a:p>
            <a:r>
              <a:rPr lang="en-US" dirty="0">
                <a:solidFill>
                  <a:srgbClr val="32363A"/>
                </a:solidFill>
                <a:latin typeface="72"/>
              </a:rPr>
              <a:t>	</a:t>
            </a:r>
            <a:r>
              <a:rPr lang="en-US" sz="2400" b="0" i="0" dirty="0">
                <a:solidFill>
                  <a:srgbClr val="000000"/>
                </a:solidFill>
                <a:effectLst/>
                <a:latin typeface="Menlo"/>
              </a:rPr>
              <a:t>sap</a:t>
            </a:r>
            <a:r>
              <a:rPr lang="en-US" sz="2400" b="0" i="0" dirty="0">
                <a:solidFill>
                  <a:srgbClr val="666600"/>
                </a:solidFill>
                <a:effectLst/>
                <a:latin typeface="Menlo"/>
              </a:rPr>
              <a:t>.</a:t>
            </a:r>
            <a:r>
              <a:rPr lang="en-US" sz="2400" b="0" i="0" dirty="0">
                <a:solidFill>
                  <a:srgbClr val="000000"/>
                </a:solidFill>
                <a:effectLst/>
                <a:latin typeface="Menlo"/>
              </a:rPr>
              <a:t>ui</a:t>
            </a:r>
            <a:r>
              <a:rPr lang="en-US" sz="2400" b="0" i="0" dirty="0">
                <a:solidFill>
                  <a:srgbClr val="666600"/>
                </a:solidFill>
                <a:effectLst/>
                <a:latin typeface="Menlo"/>
              </a:rPr>
              <a:t>.</a:t>
            </a:r>
            <a:r>
              <a:rPr lang="en-US" sz="2400" b="0" i="0" dirty="0">
                <a:solidFill>
                  <a:srgbClr val="000000"/>
                </a:solidFill>
                <a:effectLst/>
                <a:latin typeface="Menlo"/>
              </a:rPr>
              <a:t>define</a:t>
            </a:r>
            <a:r>
              <a:rPr lang="en-US" sz="2400" b="0" i="0" dirty="0">
                <a:solidFill>
                  <a:srgbClr val="666600"/>
                </a:solidFill>
                <a:effectLst/>
                <a:latin typeface="Menlo"/>
              </a:rPr>
              <a:t>([</a:t>
            </a:r>
            <a:r>
              <a:rPr lang="en-US" sz="2400" b="0" i="0" dirty="0">
                <a:solidFill>
                  <a:srgbClr val="000000"/>
                </a:solidFill>
                <a:effectLst/>
                <a:latin typeface="Menlo"/>
              </a:rPr>
              <a:t> </a:t>
            </a:r>
            <a:r>
              <a:rPr lang="en-US" sz="2400" b="0" i="0" dirty="0">
                <a:solidFill>
                  <a:srgbClr val="008800"/>
                </a:solidFill>
                <a:effectLst/>
                <a:latin typeface="Menlo"/>
              </a:rPr>
              <a:t>"sap/ui/core/mvc/Controller"</a:t>
            </a:r>
            <a:r>
              <a:rPr lang="en-US" sz="2400" b="0" i="0" dirty="0">
                <a:solidFill>
                  <a:srgbClr val="000000"/>
                </a:solidFill>
                <a:effectLst/>
                <a:latin typeface="Menlo"/>
              </a:rPr>
              <a:t> </a:t>
            </a:r>
            <a:r>
              <a:rPr lang="en-US" sz="2400" b="0" i="0" dirty="0">
                <a:solidFill>
                  <a:srgbClr val="666600"/>
                </a:solidFill>
                <a:effectLst/>
                <a:latin typeface="Menlo"/>
              </a:rPr>
              <a:t>],</a:t>
            </a:r>
            <a:endParaRPr lang="en-US" sz="2400" dirty="0">
              <a:solidFill>
                <a:srgbClr val="000000"/>
              </a:solidFill>
              <a:latin typeface="Menlo"/>
            </a:endParaRPr>
          </a:p>
          <a:p>
            <a:r>
              <a:rPr lang="en-US" sz="2400" b="0" i="0" dirty="0">
                <a:solidFill>
                  <a:srgbClr val="000000"/>
                </a:solidFill>
                <a:effectLst/>
                <a:latin typeface="Menlo"/>
              </a:rPr>
              <a:t>	     </a:t>
            </a:r>
            <a:r>
              <a:rPr lang="en-US" sz="2400" b="0" i="0" dirty="0">
                <a:solidFill>
                  <a:srgbClr val="000088"/>
                </a:solidFill>
                <a:effectLst/>
                <a:latin typeface="Menlo"/>
              </a:rPr>
              <a:t>function</a:t>
            </a:r>
            <a:r>
              <a:rPr lang="en-US" sz="2400" b="0" i="0" dirty="0">
                <a:solidFill>
                  <a:srgbClr val="666600"/>
                </a:solidFill>
                <a:effectLst/>
                <a:latin typeface="Menlo"/>
              </a:rPr>
              <a:t>(</a:t>
            </a:r>
            <a:r>
              <a:rPr lang="en-US" sz="2400" b="0" i="0" dirty="0">
                <a:solidFill>
                  <a:srgbClr val="660066"/>
                </a:solidFill>
                <a:effectLst/>
                <a:latin typeface="Menlo"/>
              </a:rPr>
              <a:t>Controller</a:t>
            </a:r>
            <a:r>
              <a:rPr lang="en-US" sz="2400" b="0" i="0" dirty="0">
                <a:solidFill>
                  <a:srgbClr val="666600"/>
                </a:solidFill>
                <a:effectLst/>
                <a:latin typeface="Menlo"/>
              </a:rPr>
              <a:t>)</a:t>
            </a:r>
            <a:r>
              <a:rPr lang="en-US" sz="2400" b="0" i="0" dirty="0">
                <a:solidFill>
                  <a:srgbClr val="000000"/>
                </a:solidFill>
                <a:effectLst/>
                <a:latin typeface="Menlo"/>
              </a:rPr>
              <a:t> </a:t>
            </a:r>
            <a:r>
              <a:rPr lang="en-US" sz="2400" b="0" i="0" dirty="0">
                <a:solidFill>
                  <a:srgbClr val="666600"/>
                </a:solidFill>
                <a:effectLst/>
                <a:latin typeface="Menlo"/>
              </a:rPr>
              <a:t>{</a:t>
            </a:r>
          </a:p>
          <a:p>
            <a:r>
              <a:rPr lang="en-US" sz="2400" b="0" i="0" dirty="0">
                <a:solidFill>
                  <a:srgbClr val="666600"/>
                </a:solidFill>
                <a:effectLst/>
                <a:latin typeface="Menlo"/>
              </a:rPr>
              <a:t>		</a:t>
            </a:r>
            <a:r>
              <a:rPr lang="en-US" sz="2400" b="0" i="0" dirty="0">
                <a:solidFill>
                  <a:srgbClr val="008800"/>
                </a:solidFill>
                <a:effectLst/>
                <a:latin typeface="Menlo"/>
              </a:rPr>
              <a:t>"use strict"</a:t>
            </a:r>
            <a:r>
              <a:rPr lang="en-US" sz="2400" b="0" i="0" dirty="0">
                <a:solidFill>
                  <a:srgbClr val="666600"/>
                </a:solidFill>
                <a:effectLst/>
                <a:latin typeface="Menlo"/>
              </a:rPr>
              <a:t>;</a:t>
            </a:r>
            <a:r>
              <a:rPr lang="en-US" sz="2400" b="0" i="0" dirty="0">
                <a:solidFill>
                  <a:srgbClr val="000000"/>
                </a:solidFill>
                <a:effectLst/>
                <a:latin typeface="Menlo"/>
              </a:rPr>
              <a:t> </a:t>
            </a:r>
          </a:p>
          <a:p>
            <a:r>
              <a:rPr lang="en-US" sz="2400" dirty="0">
                <a:solidFill>
                  <a:srgbClr val="000000"/>
                </a:solidFill>
                <a:latin typeface="Menlo"/>
              </a:rPr>
              <a:t>		</a:t>
            </a:r>
            <a:r>
              <a:rPr lang="en-US" sz="2400" b="0" i="0" dirty="0">
                <a:solidFill>
                  <a:srgbClr val="000088"/>
                </a:solidFill>
                <a:effectLst/>
                <a:latin typeface="Menlo"/>
              </a:rPr>
              <a:t>return</a:t>
            </a:r>
            <a:r>
              <a:rPr lang="en-US" sz="2400" b="0" i="0" dirty="0">
                <a:solidFill>
                  <a:srgbClr val="000000"/>
                </a:solidFill>
                <a:effectLst/>
                <a:latin typeface="Menlo"/>
              </a:rPr>
              <a:t> </a:t>
            </a:r>
            <a:r>
              <a:rPr lang="en-US" sz="2400" b="0" i="0" dirty="0">
                <a:solidFill>
                  <a:srgbClr val="660066"/>
                </a:solidFill>
                <a:effectLst/>
                <a:latin typeface="Menlo"/>
              </a:rPr>
              <a:t>Controller</a:t>
            </a:r>
            <a:r>
              <a:rPr lang="en-US" sz="2400" b="0" i="0" dirty="0">
                <a:solidFill>
                  <a:srgbClr val="666600"/>
                </a:solidFill>
                <a:effectLst/>
                <a:latin typeface="Menlo"/>
              </a:rPr>
              <a:t>.</a:t>
            </a:r>
            <a:r>
              <a:rPr lang="en-US" sz="2400" b="0" i="0" dirty="0">
                <a:solidFill>
                  <a:srgbClr val="000000"/>
                </a:solidFill>
                <a:effectLst/>
                <a:latin typeface="Menlo"/>
              </a:rPr>
              <a:t>extend</a:t>
            </a:r>
            <a:r>
              <a:rPr lang="en-US" sz="2400" b="0" i="0" dirty="0">
                <a:solidFill>
                  <a:srgbClr val="666600"/>
                </a:solidFill>
                <a:effectLst/>
                <a:latin typeface="Menlo"/>
              </a:rPr>
              <a:t>(</a:t>
            </a:r>
            <a:r>
              <a:rPr lang="en-US" sz="2400" b="0" i="0" dirty="0">
                <a:solidFill>
                  <a:srgbClr val="008800"/>
                </a:solidFill>
                <a:effectLst/>
                <a:latin typeface="Menlo"/>
              </a:rPr>
              <a:t>“Address of Controller"</a:t>
            </a:r>
            <a:r>
              <a:rPr lang="en-US" sz="2400" b="0" i="0" dirty="0">
                <a:solidFill>
                  <a:srgbClr val="666600"/>
                </a:solidFill>
                <a:effectLst/>
                <a:latin typeface="Menlo"/>
              </a:rPr>
              <a:t>,</a:t>
            </a:r>
            <a:r>
              <a:rPr lang="en-US" sz="2400" b="0" i="0" dirty="0">
                <a:solidFill>
                  <a:srgbClr val="000000"/>
                </a:solidFill>
                <a:effectLst/>
                <a:latin typeface="Menlo"/>
              </a:rPr>
              <a:t> </a:t>
            </a:r>
            <a:r>
              <a:rPr lang="en-US" sz="2400" b="0" i="0" dirty="0">
                <a:solidFill>
                  <a:srgbClr val="666600"/>
                </a:solidFill>
                <a:effectLst/>
                <a:latin typeface="Menlo"/>
              </a:rPr>
              <a:t>{</a:t>
            </a:r>
          </a:p>
          <a:p>
            <a:r>
              <a:rPr lang="en-US" sz="2400" dirty="0">
                <a:solidFill>
                  <a:srgbClr val="666600"/>
                </a:solidFill>
                <a:latin typeface="Menlo"/>
              </a:rPr>
              <a:t>			</a:t>
            </a:r>
            <a:r>
              <a:rPr lang="en-US" sz="2400" b="0" i="0" dirty="0">
                <a:solidFill>
                  <a:srgbClr val="880000"/>
                </a:solidFill>
                <a:effectLst/>
                <a:latin typeface="Menlo"/>
              </a:rPr>
              <a:t>// controller logic goes here</a:t>
            </a:r>
            <a:r>
              <a:rPr lang="en-US" sz="2400" b="0" i="0" dirty="0">
                <a:solidFill>
                  <a:srgbClr val="000000"/>
                </a:solidFill>
                <a:effectLst/>
                <a:latin typeface="Menlo"/>
              </a:rPr>
              <a:t> </a:t>
            </a:r>
          </a:p>
          <a:p>
            <a:r>
              <a:rPr lang="en-US" sz="2400" dirty="0">
                <a:solidFill>
                  <a:srgbClr val="000000"/>
                </a:solidFill>
                <a:latin typeface="Menlo"/>
              </a:rPr>
              <a:t>		</a:t>
            </a:r>
            <a:r>
              <a:rPr lang="en-US" sz="2400" b="0" i="0" dirty="0">
                <a:solidFill>
                  <a:srgbClr val="666600"/>
                </a:solidFill>
                <a:effectLst/>
                <a:latin typeface="Menlo"/>
              </a:rPr>
              <a:t>});</a:t>
            </a:r>
            <a:endParaRPr lang="en-US" sz="2400" dirty="0">
              <a:solidFill>
                <a:srgbClr val="000000"/>
              </a:solidFill>
              <a:latin typeface="Menlo"/>
            </a:endParaRPr>
          </a:p>
          <a:p>
            <a:r>
              <a:rPr lang="en-US" sz="2400" b="0" i="0" dirty="0">
                <a:solidFill>
                  <a:srgbClr val="000000"/>
                </a:solidFill>
                <a:effectLst/>
                <a:latin typeface="Menlo"/>
              </a:rPr>
              <a:t>	</a:t>
            </a:r>
            <a:r>
              <a:rPr lang="en-US" sz="2400" b="0" i="0" dirty="0">
                <a:solidFill>
                  <a:srgbClr val="666600"/>
                </a:solidFill>
                <a:effectLst/>
                <a:latin typeface="Menlo"/>
              </a:rPr>
              <a:t>});</a:t>
            </a:r>
            <a:endParaRPr lang="en-US" sz="2400" dirty="0"/>
          </a:p>
          <a:p>
            <a:endParaRPr lang="en-US" dirty="0"/>
          </a:p>
        </p:txBody>
      </p:sp>
    </p:spTree>
    <p:extLst>
      <p:ext uri="{BB962C8B-B14F-4D97-AF65-F5344CB8AC3E}">
        <p14:creationId xmlns:p14="http://schemas.microsoft.com/office/powerpoint/2010/main" val="4138837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First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Now to make our button work, we have to add some control logic to it, that logic will be written in the controller.</a:t>
            </a:r>
          </a:p>
          <a:p>
            <a:pPr marL="285750" indent="-285750">
              <a:buFont typeface="Wingdings" panose="05000000000000000000" pitchFamily="2" charset="2"/>
              <a:buChar char="§"/>
            </a:pPr>
            <a:r>
              <a:rPr lang="en-US" dirty="0"/>
              <a:t>To add a controller to the project make a controller folder in the webapp directory and in that add a file named Main.controller.js.</a:t>
            </a:r>
          </a:p>
          <a:p>
            <a:pPr marL="285750" indent="-285750">
              <a:buFont typeface="Wingdings" panose="05000000000000000000" pitchFamily="2" charset="2"/>
              <a:buChar char="§"/>
            </a:pPr>
            <a:r>
              <a:rPr lang="en-US" dirty="0"/>
              <a:t>In that file add the basic controller code in it and a function to show a alert message on click of the button.</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r>
              <a:rPr lang="en-US" dirty="0"/>
              <a:t>Code Link:- </a:t>
            </a:r>
          </a:p>
          <a:p>
            <a:pPr marL="285750" indent="-285750">
              <a:buFontTx/>
              <a:buChar char="-"/>
            </a:pPr>
            <a:r>
              <a:rPr lang="en-US" dirty="0"/>
              <a:t>Main.view.js</a:t>
            </a:r>
          </a:p>
          <a:p>
            <a:pPr marL="285750" indent="-285750">
              <a:buFontTx/>
              <a:buChar char="-"/>
            </a:pPr>
            <a:r>
              <a:rPr lang="en-US" dirty="0"/>
              <a:t>Main.controller.js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2876BF2C-5533-55E1-9262-DFA5AE90CA0C}"/>
              </a:ext>
            </a:extLst>
          </p:cNvPr>
          <p:cNvPicPr>
            <a:picLocks noChangeAspect="1"/>
          </p:cNvPicPr>
          <p:nvPr/>
        </p:nvPicPr>
        <p:blipFill>
          <a:blip r:embed="rId3"/>
          <a:stretch>
            <a:fillRect/>
          </a:stretch>
        </p:blipFill>
        <p:spPr>
          <a:xfrm>
            <a:off x="4035288" y="2854869"/>
            <a:ext cx="7570304" cy="21908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39276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How UI5 Framework works</a:t>
            </a:r>
            <a:endParaRPr lang="en-US" sz="3600" b="1"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598A6847-6AEA-48F4-ABE4-BADB17115D87}"/>
              </a:ext>
            </a:extLst>
          </p:cNvPr>
          <p:cNvSpPr/>
          <p:nvPr/>
        </p:nvSpPr>
        <p:spPr>
          <a:xfrm>
            <a:off x="261765" y="779091"/>
            <a:ext cx="3052634" cy="5860248"/>
          </a:xfrm>
          <a:prstGeom prst="rect">
            <a:avLst/>
          </a:prstGeom>
        </p:spPr>
        <p:style>
          <a:lnRef idx="0">
            <a:schemeClr val="accent1"/>
          </a:lnRef>
          <a:fillRef idx="3">
            <a:schemeClr val="accent1"/>
          </a:fillRef>
          <a:effectRef idx="3">
            <a:schemeClr val="accent1"/>
          </a:effectRef>
          <a:fontRef idx="minor">
            <a:schemeClr val="lt1"/>
          </a:fontRef>
        </p:style>
        <p:txBody>
          <a:bodyPr rtlCol="0" anchor="t"/>
          <a:lstStyle/>
          <a:p>
            <a:pPr algn="ctr"/>
            <a:r>
              <a:rPr lang="en-US" sz="2800" b="1" dirty="0"/>
              <a:t>Browser</a:t>
            </a:r>
          </a:p>
        </p:txBody>
      </p:sp>
      <p:sp>
        <p:nvSpPr>
          <p:cNvPr id="5" name="Rectangle: Rounded Corners 4">
            <a:extLst>
              <a:ext uri="{FF2B5EF4-FFF2-40B4-BE49-F238E27FC236}">
                <a16:creationId xmlns:a16="http://schemas.microsoft.com/office/drawing/2014/main" id="{B0780307-B240-4021-BB4A-64B26F59B5FE}"/>
              </a:ext>
            </a:extLst>
          </p:cNvPr>
          <p:cNvSpPr/>
          <p:nvPr/>
        </p:nvSpPr>
        <p:spPr>
          <a:xfrm>
            <a:off x="486477" y="1379017"/>
            <a:ext cx="2541138" cy="2012457"/>
          </a:xfrm>
          <a:prstGeom prst="roundRect">
            <a:avLst/>
          </a:prstGeom>
          <a:solidFill>
            <a:schemeClr val="bg2">
              <a:lumMod val="25000"/>
            </a:schemeClr>
          </a:solidFill>
        </p:spPr>
        <p:style>
          <a:lnRef idx="0">
            <a:schemeClr val="accent4"/>
          </a:lnRef>
          <a:fillRef idx="3">
            <a:schemeClr val="accent4"/>
          </a:fillRef>
          <a:effectRef idx="3">
            <a:schemeClr val="accent4"/>
          </a:effectRef>
          <a:fontRef idx="minor">
            <a:schemeClr val="lt1"/>
          </a:fontRef>
        </p:style>
        <p:txBody>
          <a:bodyPr rtlCol="0" anchor="t"/>
          <a:lstStyle/>
          <a:p>
            <a:pPr algn="ctr"/>
            <a:r>
              <a:rPr lang="en-US" sz="2400"/>
              <a:t>Index.html</a:t>
            </a:r>
            <a:endParaRPr lang="en-US" sz="800" dirty="0"/>
          </a:p>
        </p:txBody>
      </p:sp>
      <p:sp>
        <p:nvSpPr>
          <p:cNvPr id="37" name="TextBox 36">
            <a:extLst>
              <a:ext uri="{FF2B5EF4-FFF2-40B4-BE49-F238E27FC236}">
                <a16:creationId xmlns:a16="http://schemas.microsoft.com/office/drawing/2014/main" id="{F1CA3B23-1EAB-42ED-8E34-871378E65C8A}"/>
              </a:ext>
            </a:extLst>
          </p:cNvPr>
          <p:cNvSpPr txBox="1"/>
          <p:nvPr/>
        </p:nvSpPr>
        <p:spPr>
          <a:xfrm>
            <a:off x="723694" y="2260838"/>
            <a:ext cx="2289581" cy="938719"/>
          </a:xfrm>
          <a:prstGeom prst="rect">
            <a:avLst/>
          </a:prstGeom>
          <a:noFill/>
        </p:spPr>
        <p:txBody>
          <a:bodyPr wrap="square" rtlCol="0">
            <a:spAutoFit/>
          </a:bodyPr>
          <a:lstStyle/>
          <a:p>
            <a:r>
              <a:rPr lang="en-US" sz="1100" dirty="0">
                <a:solidFill>
                  <a:schemeClr val="bg1">
                    <a:lumMod val="95000"/>
                  </a:schemeClr>
                </a:solidFill>
              </a:rPr>
              <a:t>var oView = new sap.ui.view({</a:t>
            </a:r>
          </a:p>
          <a:p>
            <a:r>
              <a:rPr lang="en-US" sz="1100" dirty="0">
                <a:solidFill>
                  <a:schemeClr val="bg1">
                    <a:lumMod val="95000"/>
                  </a:schemeClr>
                </a:solidFill>
              </a:rPr>
              <a:t>       viewName: “</a:t>
            </a:r>
            <a:r>
              <a:rPr lang="en-US" sz="1100" dirty="0" err="1">
                <a:solidFill>
                  <a:schemeClr val="bg1">
                    <a:lumMod val="95000"/>
                  </a:schemeClr>
                </a:solidFill>
              </a:rPr>
              <a:t>donald.view.Main</a:t>
            </a:r>
            <a:r>
              <a:rPr lang="en-US" sz="1100" dirty="0">
                <a:solidFill>
                  <a:schemeClr val="bg1">
                    <a:lumMod val="95000"/>
                  </a:schemeClr>
                </a:solidFill>
              </a:rPr>
              <a:t>",</a:t>
            </a:r>
          </a:p>
          <a:p>
            <a:r>
              <a:rPr lang="en-US" sz="1100" dirty="0">
                <a:solidFill>
                  <a:schemeClr val="bg1">
                    <a:lumMod val="95000"/>
                  </a:schemeClr>
                </a:solidFill>
              </a:rPr>
              <a:t>        type: “JS“</a:t>
            </a:r>
          </a:p>
          <a:p>
            <a:r>
              <a:rPr lang="en-US" sz="1100" dirty="0">
                <a:solidFill>
                  <a:schemeClr val="bg1">
                    <a:lumMod val="95000"/>
                  </a:schemeClr>
                </a:solidFill>
              </a:rPr>
              <a:t>});</a:t>
            </a:r>
          </a:p>
          <a:p>
            <a:endParaRPr lang="en-US" sz="1100" dirty="0"/>
          </a:p>
        </p:txBody>
      </p:sp>
      <p:sp>
        <p:nvSpPr>
          <p:cNvPr id="38" name="Rectangle: Rounded Corners 37">
            <a:extLst>
              <a:ext uri="{FF2B5EF4-FFF2-40B4-BE49-F238E27FC236}">
                <a16:creationId xmlns:a16="http://schemas.microsoft.com/office/drawing/2014/main" id="{DE391331-3499-4F6A-B412-EB022E8BAD0B}"/>
              </a:ext>
            </a:extLst>
          </p:cNvPr>
          <p:cNvSpPr/>
          <p:nvPr/>
        </p:nvSpPr>
        <p:spPr>
          <a:xfrm>
            <a:off x="442731" y="4867388"/>
            <a:ext cx="2603668" cy="1530627"/>
          </a:xfrm>
          <a:prstGeom prst="roundRect">
            <a:avLst/>
          </a:prstGeom>
          <a:solidFill>
            <a:schemeClr val="accent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HTML + CSS</a:t>
            </a:r>
          </a:p>
        </p:txBody>
      </p:sp>
      <p:sp>
        <p:nvSpPr>
          <p:cNvPr id="39" name="Rectangle 38">
            <a:extLst>
              <a:ext uri="{FF2B5EF4-FFF2-40B4-BE49-F238E27FC236}">
                <a16:creationId xmlns:a16="http://schemas.microsoft.com/office/drawing/2014/main" id="{0B440F79-09F4-4648-9DA6-E67E5899C98B}"/>
              </a:ext>
            </a:extLst>
          </p:cNvPr>
          <p:cNvSpPr/>
          <p:nvPr/>
        </p:nvSpPr>
        <p:spPr>
          <a:xfrm>
            <a:off x="5017792" y="779091"/>
            <a:ext cx="2286933" cy="5723924"/>
          </a:xfrm>
          <a:prstGeom prst="rect">
            <a:avLst/>
          </a:prstGeom>
        </p:spPr>
        <p:style>
          <a:lnRef idx="0">
            <a:schemeClr val="accent1"/>
          </a:lnRef>
          <a:fillRef idx="3">
            <a:schemeClr val="accent1"/>
          </a:fillRef>
          <a:effectRef idx="3">
            <a:schemeClr val="accent1"/>
          </a:effectRef>
          <a:fontRef idx="minor">
            <a:schemeClr val="lt1"/>
          </a:fontRef>
        </p:style>
        <p:txBody>
          <a:bodyPr rtlCol="0" anchor="t"/>
          <a:lstStyle/>
          <a:p>
            <a:pPr algn="ctr"/>
            <a:r>
              <a:rPr lang="en-US" sz="2000" dirty="0"/>
              <a:t>SAP UI5 Framework</a:t>
            </a:r>
          </a:p>
        </p:txBody>
      </p:sp>
      <p:sp>
        <p:nvSpPr>
          <p:cNvPr id="41" name="Rectangle: Rounded Corners 40">
            <a:extLst>
              <a:ext uri="{FF2B5EF4-FFF2-40B4-BE49-F238E27FC236}">
                <a16:creationId xmlns:a16="http://schemas.microsoft.com/office/drawing/2014/main" id="{5BD67248-E4C5-42DF-B8C7-BA229BC6B2B2}"/>
              </a:ext>
            </a:extLst>
          </p:cNvPr>
          <p:cNvSpPr/>
          <p:nvPr/>
        </p:nvSpPr>
        <p:spPr>
          <a:xfrm>
            <a:off x="9403499" y="4280575"/>
            <a:ext cx="2415371" cy="2201733"/>
          </a:xfrm>
          <a:prstGeom prst="roundRect">
            <a:avLst/>
          </a:prstGeom>
          <a:solidFill>
            <a:schemeClr val="accent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000" dirty="0">
                <a:solidFill>
                  <a:schemeClr val="bg1"/>
                </a:solidFill>
              </a:rPr>
              <a:t>Controller</a:t>
            </a:r>
          </a:p>
          <a:p>
            <a:pPr algn="ctr"/>
            <a:r>
              <a:rPr lang="en-US" sz="2000" dirty="0">
                <a:solidFill>
                  <a:schemeClr val="bg1"/>
                </a:solidFill>
              </a:rPr>
              <a:t>(Main.controller.js)</a:t>
            </a:r>
          </a:p>
          <a:p>
            <a:pPr algn="ctr"/>
            <a:endParaRPr lang="en-US" sz="2000" dirty="0">
              <a:solidFill>
                <a:schemeClr val="bg1"/>
              </a:solidFill>
            </a:endParaRPr>
          </a:p>
          <a:p>
            <a:pPr algn="ctr"/>
            <a:r>
              <a:rPr lang="en-US" sz="1600" b="1" dirty="0" err="1">
                <a:solidFill>
                  <a:schemeClr val="bg1"/>
                </a:solidFill>
              </a:rPr>
              <a:t>onInit</a:t>
            </a:r>
            <a:r>
              <a:rPr lang="en-US" sz="1600" b="1" dirty="0">
                <a:solidFill>
                  <a:schemeClr val="bg1"/>
                </a:solidFill>
              </a:rPr>
              <a:t>() function</a:t>
            </a:r>
            <a:endParaRPr lang="en-US" sz="1400" b="1" dirty="0">
              <a:solidFill>
                <a:schemeClr val="bg1"/>
              </a:solidFill>
            </a:endParaRPr>
          </a:p>
        </p:txBody>
      </p:sp>
      <p:cxnSp>
        <p:nvCxnSpPr>
          <p:cNvPr id="46" name="Straight Arrow Connector 45">
            <a:extLst>
              <a:ext uri="{FF2B5EF4-FFF2-40B4-BE49-F238E27FC236}">
                <a16:creationId xmlns:a16="http://schemas.microsoft.com/office/drawing/2014/main" id="{1D5DEDF7-2018-4253-912A-B7FD1DEE0BFF}"/>
              </a:ext>
            </a:extLst>
          </p:cNvPr>
          <p:cNvCxnSpPr>
            <a:cxnSpLocks/>
          </p:cNvCxnSpPr>
          <p:nvPr/>
        </p:nvCxnSpPr>
        <p:spPr>
          <a:xfrm flipV="1">
            <a:off x="3041375" y="1146297"/>
            <a:ext cx="811661" cy="5784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a:extLst>
              <a:ext uri="{FF2B5EF4-FFF2-40B4-BE49-F238E27FC236}">
                <a16:creationId xmlns:a16="http://schemas.microsoft.com/office/drawing/2014/main" id="{887E2752-4619-4D19-AB5B-59F230702FDA}"/>
              </a:ext>
            </a:extLst>
          </p:cNvPr>
          <p:cNvCxnSpPr>
            <a:cxnSpLocks/>
          </p:cNvCxnSpPr>
          <p:nvPr/>
        </p:nvCxnSpPr>
        <p:spPr>
          <a:xfrm flipH="1">
            <a:off x="3246589" y="1291214"/>
            <a:ext cx="846568" cy="6019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 name="Oval 49">
            <a:extLst>
              <a:ext uri="{FF2B5EF4-FFF2-40B4-BE49-F238E27FC236}">
                <a16:creationId xmlns:a16="http://schemas.microsoft.com/office/drawing/2014/main" id="{1D7BEFA4-AA5B-4C29-BA7E-63F6D5C66CB6}"/>
              </a:ext>
            </a:extLst>
          </p:cNvPr>
          <p:cNvSpPr/>
          <p:nvPr/>
        </p:nvSpPr>
        <p:spPr>
          <a:xfrm>
            <a:off x="3320270" y="1235538"/>
            <a:ext cx="477080" cy="4717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a:t>
            </a:r>
          </a:p>
        </p:txBody>
      </p:sp>
      <p:sp>
        <p:nvSpPr>
          <p:cNvPr id="62" name="Rectangle: Rounded Corners 61">
            <a:extLst>
              <a:ext uri="{FF2B5EF4-FFF2-40B4-BE49-F238E27FC236}">
                <a16:creationId xmlns:a16="http://schemas.microsoft.com/office/drawing/2014/main" id="{3F9A2858-A15D-4F52-B56F-0565731B911E}"/>
              </a:ext>
            </a:extLst>
          </p:cNvPr>
          <p:cNvSpPr/>
          <p:nvPr/>
        </p:nvSpPr>
        <p:spPr>
          <a:xfrm>
            <a:off x="4046660" y="3400753"/>
            <a:ext cx="1617594" cy="1036947"/>
          </a:xfrm>
          <a:prstGeom prst="roundRect">
            <a:avLst/>
          </a:prstGeom>
          <a:solidFill>
            <a:schemeClr val="accent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Renderer</a:t>
            </a:r>
          </a:p>
        </p:txBody>
      </p:sp>
      <p:cxnSp>
        <p:nvCxnSpPr>
          <p:cNvPr id="69" name="Connector: Elbow 68">
            <a:extLst>
              <a:ext uri="{FF2B5EF4-FFF2-40B4-BE49-F238E27FC236}">
                <a16:creationId xmlns:a16="http://schemas.microsoft.com/office/drawing/2014/main" id="{28F2F02A-6C38-4919-B91C-BC21A0C09076}"/>
              </a:ext>
            </a:extLst>
          </p:cNvPr>
          <p:cNvCxnSpPr>
            <a:cxnSpLocks/>
          </p:cNvCxnSpPr>
          <p:nvPr/>
        </p:nvCxnSpPr>
        <p:spPr>
          <a:xfrm rot="10800000" flipV="1">
            <a:off x="3073164" y="3906151"/>
            <a:ext cx="1000261" cy="1713475"/>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sp>
        <p:nvSpPr>
          <p:cNvPr id="4" name="Hexagon 3">
            <a:extLst>
              <a:ext uri="{FF2B5EF4-FFF2-40B4-BE49-F238E27FC236}">
                <a16:creationId xmlns:a16="http://schemas.microsoft.com/office/drawing/2014/main" id="{03E903AD-43BE-4D4C-BE03-999D77829CD9}"/>
              </a:ext>
            </a:extLst>
          </p:cNvPr>
          <p:cNvSpPr/>
          <p:nvPr/>
        </p:nvSpPr>
        <p:spPr>
          <a:xfrm>
            <a:off x="3842396" y="647213"/>
            <a:ext cx="913157" cy="731804"/>
          </a:xfrm>
          <a:prstGeom prst="hex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CDN</a:t>
            </a:r>
          </a:p>
        </p:txBody>
      </p:sp>
      <p:sp>
        <p:nvSpPr>
          <p:cNvPr id="36" name="Rectangle: Rounded Corners 35">
            <a:extLst>
              <a:ext uri="{FF2B5EF4-FFF2-40B4-BE49-F238E27FC236}">
                <a16:creationId xmlns:a16="http://schemas.microsoft.com/office/drawing/2014/main" id="{8B086E77-FDC3-42CB-8830-964616FF9885}"/>
              </a:ext>
            </a:extLst>
          </p:cNvPr>
          <p:cNvSpPr/>
          <p:nvPr/>
        </p:nvSpPr>
        <p:spPr>
          <a:xfrm>
            <a:off x="9049302" y="774350"/>
            <a:ext cx="2286933" cy="2201733"/>
          </a:xfrm>
          <a:prstGeom prst="roundRect">
            <a:avLst/>
          </a:prstGeom>
          <a:solidFill>
            <a:schemeClr val="accent2">
              <a:lumMod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dirty="0">
                <a:solidFill>
                  <a:schemeClr val="bg1"/>
                </a:solidFill>
              </a:rPr>
              <a:t>View</a:t>
            </a:r>
          </a:p>
          <a:p>
            <a:pPr algn="ctr"/>
            <a:r>
              <a:rPr lang="en-US" sz="2000" dirty="0">
                <a:solidFill>
                  <a:schemeClr val="bg1"/>
                </a:solidFill>
              </a:rPr>
              <a:t>(Main.view.js)</a:t>
            </a:r>
          </a:p>
          <a:p>
            <a:pPr algn="ctr"/>
            <a:endParaRPr lang="en-US" sz="2000" dirty="0">
              <a:solidFill>
                <a:schemeClr val="bg1"/>
              </a:solidFill>
            </a:endParaRPr>
          </a:p>
          <a:p>
            <a:pPr algn="ctr"/>
            <a:r>
              <a:rPr lang="en-US" sz="1400" b="1" dirty="0" err="1">
                <a:solidFill>
                  <a:schemeClr val="bg1"/>
                </a:solidFill>
              </a:rPr>
              <a:t>controllerName</a:t>
            </a:r>
            <a:r>
              <a:rPr lang="en-US" sz="1400" b="1" dirty="0">
                <a:solidFill>
                  <a:schemeClr val="bg1"/>
                </a:solidFill>
              </a:rPr>
              <a:t>=“…”</a:t>
            </a:r>
          </a:p>
        </p:txBody>
      </p:sp>
      <p:sp>
        <p:nvSpPr>
          <p:cNvPr id="44" name="Oval 43">
            <a:extLst>
              <a:ext uri="{FF2B5EF4-FFF2-40B4-BE49-F238E27FC236}">
                <a16:creationId xmlns:a16="http://schemas.microsoft.com/office/drawing/2014/main" id="{92A7D927-8EFF-42E4-8E3C-995152719B98}"/>
              </a:ext>
            </a:extLst>
          </p:cNvPr>
          <p:cNvSpPr/>
          <p:nvPr/>
        </p:nvSpPr>
        <p:spPr>
          <a:xfrm>
            <a:off x="4537094" y="2373182"/>
            <a:ext cx="420565" cy="4717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2</a:t>
            </a:r>
          </a:p>
        </p:txBody>
      </p:sp>
      <p:sp>
        <p:nvSpPr>
          <p:cNvPr id="68" name="Oval 67">
            <a:extLst>
              <a:ext uri="{FF2B5EF4-FFF2-40B4-BE49-F238E27FC236}">
                <a16:creationId xmlns:a16="http://schemas.microsoft.com/office/drawing/2014/main" id="{2E6192F3-8C8D-4B83-B907-93B09D8CB6B9}"/>
              </a:ext>
            </a:extLst>
          </p:cNvPr>
          <p:cNvSpPr/>
          <p:nvPr/>
        </p:nvSpPr>
        <p:spPr>
          <a:xfrm>
            <a:off x="6913271" y="1470982"/>
            <a:ext cx="477080" cy="4717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3</a:t>
            </a:r>
          </a:p>
        </p:txBody>
      </p:sp>
      <p:sp>
        <p:nvSpPr>
          <p:cNvPr id="70" name="Oval 69">
            <a:extLst>
              <a:ext uri="{FF2B5EF4-FFF2-40B4-BE49-F238E27FC236}">
                <a16:creationId xmlns:a16="http://schemas.microsoft.com/office/drawing/2014/main" id="{E8939CDF-9035-4A2A-99AA-7AD196BF63B7}"/>
              </a:ext>
            </a:extLst>
          </p:cNvPr>
          <p:cNvSpPr/>
          <p:nvPr/>
        </p:nvSpPr>
        <p:spPr>
          <a:xfrm>
            <a:off x="9105002" y="6143820"/>
            <a:ext cx="245429" cy="255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5</a:t>
            </a:r>
          </a:p>
        </p:txBody>
      </p:sp>
      <p:sp>
        <p:nvSpPr>
          <p:cNvPr id="72" name="Oval 71">
            <a:extLst>
              <a:ext uri="{FF2B5EF4-FFF2-40B4-BE49-F238E27FC236}">
                <a16:creationId xmlns:a16="http://schemas.microsoft.com/office/drawing/2014/main" id="{3F426DAC-9E9E-48B9-A482-AF194AA3BA99}"/>
              </a:ext>
            </a:extLst>
          </p:cNvPr>
          <p:cNvSpPr/>
          <p:nvPr/>
        </p:nvSpPr>
        <p:spPr>
          <a:xfrm>
            <a:off x="6887075" y="5071303"/>
            <a:ext cx="245429" cy="255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4</a:t>
            </a:r>
          </a:p>
        </p:txBody>
      </p:sp>
      <p:cxnSp>
        <p:nvCxnSpPr>
          <p:cNvPr id="18" name="Connector: Elbow 17">
            <a:extLst>
              <a:ext uri="{FF2B5EF4-FFF2-40B4-BE49-F238E27FC236}">
                <a16:creationId xmlns:a16="http://schemas.microsoft.com/office/drawing/2014/main" id="{5D41F990-F90B-4CC3-B4BF-0551595E3EC4}"/>
              </a:ext>
            </a:extLst>
          </p:cNvPr>
          <p:cNvCxnSpPr>
            <a:cxnSpLocks/>
          </p:cNvCxnSpPr>
          <p:nvPr/>
        </p:nvCxnSpPr>
        <p:spPr>
          <a:xfrm flipV="1">
            <a:off x="7315200" y="2950259"/>
            <a:ext cx="2792197" cy="506039"/>
          </a:xfrm>
          <a:prstGeom prst="bentConnector3">
            <a:avLst>
              <a:gd name="adj1" fmla="val 100487"/>
            </a:avLst>
          </a:prstGeom>
          <a:ln w="38100">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99176D90-D842-4D95-88A2-C3D4D68A232F}"/>
              </a:ext>
            </a:extLst>
          </p:cNvPr>
          <p:cNvSpPr txBox="1"/>
          <p:nvPr/>
        </p:nvSpPr>
        <p:spPr>
          <a:xfrm>
            <a:off x="7238163" y="2937947"/>
            <a:ext cx="2774705" cy="52322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400" dirty="0"/>
              <a:t>The object of the controller get all the controls </a:t>
            </a:r>
            <a:r>
              <a:rPr lang="en-US" sz="1200" dirty="0"/>
              <a:t>.</a:t>
            </a:r>
          </a:p>
        </p:txBody>
      </p:sp>
      <p:cxnSp>
        <p:nvCxnSpPr>
          <p:cNvPr id="25" name="Connector: Elbow 24">
            <a:extLst>
              <a:ext uri="{FF2B5EF4-FFF2-40B4-BE49-F238E27FC236}">
                <a16:creationId xmlns:a16="http://schemas.microsoft.com/office/drawing/2014/main" id="{F5DC1403-BC37-4F56-9E00-FF542F0389EF}"/>
              </a:ext>
            </a:extLst>
          </p:cNvPr>
          <p:cNvCxnSpPr>
            <a:cxnSpLocks/>
          </p:cNvCxnSpPr>
          <p:nvPr/>
        </p:nvCxnSpPr>
        <p:spPr>
          <a:xfrm rot="10800000" flipV="1">
            <a:off x="5691019" y="2958777"/>
            <a:ext cx="5320522" cy="1128235"/>
          </a:xfrm>
          <a:prstGeom prst="bentConnector3">
            <a:avLst>
              <a:gd name="adj1" fmla="val -1022"/>
            </a:avLst>
          </a:prstGeom>
          <a:ln w="38100">
            <a:tailEnd type="triangle"/>
          </a:ln>
        </p:spPr>
        <p:style>
          <a:lnRef idx="3">
            <a:schemeClr val="dk1"/>
          </a:lnRef>
          <a:fillRef idx="0">
            <a:schemeClr val="dk1"/>
          </a:fillRef>
          <a:effectRef idx="2">
            <a:schemeClr val="dk1"/>
          </a:effectRef>
          <a:fontRef idx="minor">
            <a:schemeClr val="tx1"/>
          </a:fontRef>
        </p:style>
      </p:cxnSp>
      <p:sp>
        <p:nvSpPr>
          <p:cNvPr id="32" name="TextBox 31">
            <a:extLst>
              <a:ext uri="{FF2B5EF4-FFF2-40B4-BE49-F238E27FC236}">
                <a16:creationId xmlns:a16="http://schemas.microsoft.com/office/drawing/2014/main" id="{E7370C54-F8AF-4BE4-9F48-55988B3117CC}"/>
              </a:ext>
            </a:extLst>
          </p:cNvPr>
          <p:cNvSpPr txBox="1"/>
          <p:nvPr/>
        </p:nvSpPr>
        <p:spPr>
          <a:xfrm>
            <a:off x="7395538" y="3787815"/>
            <a:ext cx="4063981" cy="30777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400" dirty="0"/>
              <a:t>The view returns all the controls to the renderer </a:t>
            </a:r>
          </a:p>
        </p:txBody>
      </p:sp>
      <p:sp>
        <p:nvSpPr>
          <p:cNvPr id="73" name="TextBox 72">
            <a:extLst>
              <a:ext uri="{FF2B5EF4-FFF2-40B4-BE49-F238E27FC236}">
                <a16:creationId xmlns:a16="http://schemas.microsoft.com/office/drawing/2014/main" id="{0934A027-03E8-4A56-BB21-29A5158602AB}"/>
              </a:ext>
            </a:extLst>
          </p:cNvPr>
          <p:cNvSpPr txBox="1"/>
          <p:nvPr/>
        </p:nvSpPr>
        <p:spPr>
          <a:xfrm>
            <a:off x="3821596" y="4486528"/>
            <a:ext cx="1237902" cy="116955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400" dirty="0"/>
              <a:t>The renderer converts it into browser friendly language</a:t>
            </a:r>
          </a:p>
        </p:txBody>
      </p:sp>
      <p:sp>
        <p:nvSpPr>
          <p:cNvPr id="74" name="Oval 73">
            <a:extLst>
              <a:ext uri="{FF2B5EF4-FFF2-40B4-BE49-F238E27FC236}">
                <a16:creationId xmlns:a16="http://schemas.microsoft.com/office/drawing/2014/main" id="{971ECB8A-7B7C-4821-9A83-4AB742484F95}"/>
              </a:ext>
            </a:extLst>
          </p:cNvPr>
          <p:cNvSpPr/>
          <p:nvPr/>
        </p:nvSpPr>
        <p:spPr>
          <a:xfrm>
            <a:off x="10177670" y="2968825"/>
            <a:ext cx="316183" cy="3413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6</a:t>
            </a:r>
          </a:p>
        </p:txBody>
      </p:sp>
      <p:sp>
        <p:nvSpPr>
          <p:cNvPr id="75" name="Oval 74">
            <a:extLst>
              <a:ext uri="{FF2B5EF4-FFF2-40B4-BE49-F238E27FC236}">
                <a16:creationId xmlns:a16="http://schemas.microsoft.com/office/drawing/2014/main" id="{5C1783CB-79C1-418D-B75A-C82812079172}"/>
              </a:ext>
            </a:extLst>
          </p:cNvPr>
          <p:cNvSpPr/>
          <p:nvPr/>
        </p:nvSpPr>
        <p:spPr>
          <a:xfrm>
            <a:off x="10961194" y="3473097"/>
            <a:ext cx="268781" cy="3413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7</a:t>
            </a:r>
          </a:p>
        </p:txBody>
      </p:sp>
      <p:sp>
        <p:nvSpPr>
          <p:cNvPr id="76" name="Oval 75">
            <a:extLst>
              <a:ext uri="{FF2B5EF4-FFF2-40B4-BE49-F238E27FC236}">
                <a16:creationId xmlns:a16="http://schemas.microsoft.com/office/drawing/2014/main" id="{2DA10F26-8FFB-4FF5-9038-5A85F7F0C6A5}"/>
              </a:ext>
            </a:extLst>
          </p:cNvPr>
          <p:cNvSpPr/>
          <p:nvPr/>
        </p:nvSpPr>
        <p:spPr>
          <a:xfrm>
            <a:off x="3648183" y="3494840"/>
            <a:ext cx="316183" cy="3413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8</a:t>
            </a:r>
          </a:p>
        </p:txBody>
      </p:sp>
      <p:cxnSp>
        <p:nvCxnSpPr>
          <p:cNvPr id="87" name="Straight Arrow Connector 86">
            <a:extLst>
              <a:ext uri="{FF2B5EF4-FFF2-40B4-BE49-F238E27FC236}">
                <a16:creationId xmlns:a16="http://schemas.microsoft.com/office/drawing/2014/main" id="{740525CA-DEFA-4532-B046-72B66890FEB2}"/>
              </a:ext>
            </a:extLst>
          </p:cNvPr>
          <p:cNvCxnSpPr>
            <a:cxnSpLocks/>
          </p:cNvCxnSpPr>
          <p:nvPr/>
        </p:nvCxnSpPr>
        <p:spPr>
          <a:xfrm>
            <a:off x="7304725" y="1555312"/>
            <a:ext cx="1800277"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88" name="TextBox 87">
            <a:extLst>
              <a:ext uri="{FF2B5EF4-FFF2-40B4-BE49-F238E27FC236}">
                <a16:creationId xmlns:a16="http://schemas.microsoft.com/office/drawing/2014/main" id="{8CDFBBD6-9B5B-4750-AD99-0E81B8DABCCE}"/>
              </a:ext>
            </a:extLst>
          </p:cNvPr>
          <p:cNvSpPr txBox="1"/>
          <p:nvPr/>
        </p:nvSpPr>
        <p:spPr>
          <a:xfrm>
            <a:off x="7278267" y="972627"/>
            <a:ext cx="1924196" cy="523220"/>
          </a:xfrm>
          <a:prstGeom prst="rect">
            <a:avLst/>
          </a:prstGeom>
          <a:noFill/>
        </p:spPr>
        <p:txBody>
          <a:bodyPr wrap="square" rtlCol="0">
            <a:spAutoFit/>
          </a:bodyPr>
          <a:lstStyle/>
          <a:p>
            <a:r>
              <a:rPr lang="en-US" sz="1400" dirty="0">
                <a:solidFill>
                  <a:schemeClr val="tx1"/>
                </a:solidFill>
              </a:rPr>
              <a:t>Call the controller Name</a:t>
            </a:r>
          </a:p>
        </p:txBody>
      </p:sp>
      <p:cxnSp>
        <p:nvCxnSpPr>
          <p:cNvPr id="90" name="Straight Arrow Connector 89">
            <a:extLst>
              <a:ext uri="{FF2B5EF4-FFF2-40B4-BE49-F238E27FC236}">
                <a16:creationId xmlns:a16="http://schemas.microsoft.com/office/drawing/2014/main" id="{AF28DA10-365C-40B9-B455-1A8AEDD4700E}"/>
              </a:ext>
            </a:extLst>
          </p:cNvPr>
          <p:cNvCxnSpPr>
            <a:cxnSpLocks/>
          </p:cNvCxnSpPr>
          <p:nvPr/>
        </p:nvCxnSpPr>
        <p:spPr>
          <a:xfrm flipH="1" flipV="1">
            <a:off x="6929331" y="2364785"/>
            <a:ext cx="2376063" cy="1679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91" name="TextBox 90">
            <a:extLst>
              <a:ext uri="{FF2B5EF4-FFF2-40B4-BE49-F238E27FC236}">
                <a16:creationId xmlns:a16="http://schemas.microsoft.com/office/drawing/2014/main" id="{373F9830-7595-4109-A770-6347187152A2}"/>
              </a:ext>
            </a:extLst>
          </p:cNvPr>
          <p:cNvSpPr txBox="1"/>
          <p:nvPr/>
        </p:nvSpPr>
        <p:spPr>
          <a:xfrm>
            <a:off x="7238163" y="1858359"/>
            <a:ext cx="2153479" cy="523220"/>
          </a:xfrm>
          <a:prstGeom prst="rect">
            <a:avLst/>
          </a:prstGeom>
          <a:noFill/>
        </p:spPr>
        <p:txBody>
          <a:bodyPr wrap="square" rtlCol="0">
            <a:spAutoFit/>
          </a:bodyPr>
          <a:lstStyle/>
          <a:p>
            <a:r>
              <a:rPr lang="en-US" sz="1400" dirty="0">
                <a:solidFill>
                  <a:schemeClr val="tx1"/>
                </a:solidFill>
              </a:rPr>
              <a:t>It will return controller name to the framework</a:t>
            </a:r>
          </a:p>
        </p:txBody>
      </p:sp>
      <p:sp>
        <p:nvSpPr>
          <p:cNvPr id="92" name="TextBox 91">
            <a:extLst>
              <a:ext uri="{FF2B5EF4-FFF2-40B4-BE49-F238E27FC236}">
                <a16:creationId xmlns:a16="http://schemas.microsoft.com/office/drawing/2014/main" id="{7438E0B1-7C65-4934-BD0A-23E806D85FFF}"/>
              </a:ext>
            </a:extLst>
          </p:cNvPr>
          <p:cNvSpPr txBox="1"/>
          <p:nvPr/>
        </p:nvSpPr>
        <p:spPr>
          <a:xfrm>
            <a:off x="5259665" y="1552534"/>
            <a:ext cx="1672670" cy="1077218"/>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sz="1600" dirty="0">
                <a:solidFill>
                  <a:schemeClr val="tx1"/>
                </a:solidFill>
              </a:rPr>
              <a:t>The framework starts to find the controller with the same name</a:t>
            </a:r>
          </a:p>
        </p:txBody>
      </p:sp>
      <p:cxnSp>
        <p:nvCxnSpPr>
          <p:cNvPr id="96" name="Straight Arrow Connector 95">
            <a:extLst>
              <a:ext uri="{FF2B5EF4-FFF2-40B4-BE49-F238E27FC236}">
                <a16:creationId xmlns:a16="http://schemas.microsoft.com/office/drawing/2014/main" id="{6BB4C21B-5E81-46FD-90DC-D5ACA7B24AA4}"/>
              </a:ext>
            </a:extLst>
          </p:cNvPr>
          <p:cNvCxnSpPr>
            <a:cxnSpLocks/>
          </p:cNvCxnSpPr>
          <p:nvPr/>
        </p:nvCxnSpPr>
        <p:spPr>
          <a:xfrm>
            <a:off x="3273215" y="2976083"/>
            <a:ext cx="1783526"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0" name="TextBox 99">
            <a:extLst>
              <a:ext uri="{FF2B5EF4-FFF2-40B4-BE49-F238E27FC236}">
                <a16:creationId xmlns:a16="http://schemas.microsoft.com/office/drawing/2014/main" id="{D6524E07-549E-4A25-BAAE-4EB9070B9635}"/>
              </a:ext>
            </a:extLst>
          </p:cNvPr>
          <p:cNvSpPr txBox="1"/>
          <p:nvPr/>
        </p:nvSpPr>
        <p:spPr>
          <a:xfrm>
            <a:off x="3379832" y="2678580"/>
            <a:ext cx="1879833" cy="307777"/>
          </a:xfrm>
          <a:prstGeom prst="rect">
            <a:avLst/>
          </a:prstGeom>
          <a:noFill/>
        </p:spPr>
        <p:txBody>
          <a:bodyPr wrap="square" rtlCol="0">
            <a:spAutoFit/>
          </a:bodyPr>
          <a:lstStyle/>
          <a:p>
            <a:r>
              <a:rPr lang="en-US" sz="1400" dirty="0"/>
              <a:t>Loads the view</a:t>
            </a:r>
          </a:p>
        </p:txBody>
      </p:sp>
      <p:cxnSp>
        <p:nvCxnSpPr>
          <p:cNvPr id="102" name="Straight Arrow Connector 101">
            <a:extLst>
              <a:ext uri="{FF2B5EF4-FFF2-40B4-BE49-F238E27FC236}">
                <a16:creationId xmlns:a16="http://schemas.microsoft.com/office/drawing/2014/main" id="{1788FF2C-1DAD-410B-82F9-EA34973314C5}"/>
              </a:ext>
            </a:extLst>
          </p:cNvPr>
          <p:cNvCxnSpPr>
            <a:cxnSpLocks/>
          </p:cNvCxnSpPr>
          <p:nvPr/>
        </p:nvCxnSpPr>
        <p:spPr>
          <a:xfrm>
            <a:off x="7304725" y="4954682"/>
            <a:ext cx="2051275"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3" name="TextBox 102">
            <a:extLst>
              <a:ext uri="{FF2B5EF4-FFF2-40B4-BE49-F238E27FC236}">
                <a16:creationId xmlns:a16="http://schemas.microsoft.com/office/drawing/2014/main" id="{B71F2116-8EC9-4987-8ABB-A45739531190}"/>
              </a:ext>
            </a:extLst>
          </p:cNvPr>
          <p:cNvSpPr txBox="1"/>
          <p:nvPr/>
        </p:nvSpPr>
        <p:spPr>
          <a:xfrm>
            <a:off x="7315200" y="4475708"/>
            <a:ext cx="2112329" cy="523220"/>
          </a:xfrm>
          <a:prstGeom prst="rect">
            <a:avLst/>
          </a:prstGeom>
          <a:noFill/>
        </p:spPr>
        <p:txBody>
          <a:bodyPr wrap="square" rtlCol="0">
            <a:spAutoFit/>
          </a:bodyPr>
          <a:lstStyle/>
          <a:p>
            <a:r>
              <a:rPr lang="en-US" sz="1400" dirty="0">
                <a:solidFill>
                  <a:schemeClr val="tx1"/>
                </a:solidFill>
              </a:rPr>
              <a:t>Create the controller object</a:t>
            </a:r>
          </a:p>
        </p:txBody>
      </p:sp>
      <p:cxnSp>
        <p:nvCxnSpPr>
          <p:cNvPr id="105" name="Straight Arrow Connector 104">
            <a:extLst>
              <a:ext uri="{FF2B5EF4-FFF2-40B4-BE49-F238E27FC236}">
                <a16:creationId xmlns:a16="http://schemas.microsoft.com/office/drawing/2014/main" id="{DEE00BF8-F3A2-45CB-8BE1-DFAE5D4745C4}"/>
              </a:ext>
            </a:extLst>
          </p:cNvPr>
          <p:cNvCxnSpPr>
            <a:cxnSpLocks/>
          </p:cNvCxnSpPr>
          <p:nvPr/>
        </p:nvCxnSpPr>
        <p:spPr>
          <a:xfrm>
            <a:off x="7304725" y="5502191"/>
            <a:ext cx="2104498"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6" name="TextBox 105">
            <a:extLst>
              <a:ext uri="{FF2B5EF4-FFF2-40B4-BE49-F238E27FC236}">
                <a16:creationId xmlns:a16="http://schemas.microsoft.com/office/drawing/2014/main" id="{1EC1B64F-2DFC-430E-90D4-ADB6855F2C78}"/>
              </a:ext>
            </a:extLst>
          </p:cNvPr>
          <p:cNvSpPr txBox="1"/>
          <p:nvPr/>
        </p:nvSpPr>
        <p:spPr>
          <a:xfrm>
            <a:off x="7226429" y="5244700"/>
            <a:ext cx="2510896" cy="523220"/>
          </a:xfrm>
          <a:prstGeom prst="rect">
            <a:avLst/>
          </a:prstGeom>
          <a:noFill/>
        </p:spPr>
        <p:txBody>
          <a:bodyPr wrap="square" rtlCol="0">
            <a:spAutoFit/>
          </a:bodyPr>
          <a:lstStyle/>
          <a:p>
            <a:r>
              <a:rPr lang="en-US" sz="1400" dirty="0">
                <a:solidFill>
                  <a:schemeClr val="tx1"/>
                </a:solidFill>
              </a:rPr>
              <a:t>Call the constructor of controller </a:t>
            </a:r>
          </a:p>
        </p:txBody>
      </p:sp>
      <p:cxnSp>
        <p:nvCxnSpPr>
          <p:cNvPr id="108" name="Straight Arrow Connector 107">
            <a:extLst>
              <a:ext uri="{FF2B5EF4-FFF2-40B4-BE49-F238E27FC236}">
                <a16:creationId xmlns:a16="http://schemas.microsoft.com/office/drawing/2014/main" id="{2C903872-92CF-4D04-A562-05EDBB550F59}"/>
              </a:ext>
            </a:extLst>
          </p:cNvPr>
          <p:cNvCxnSpPr>
            <a:cxnSpLocks/>
          </p:cNvCxnSpPr>
          <p:nvPr/>
        </p:nvCxnSpPr>
        <p:spPr>
          <a:xfrm flipH="1">
            <a:off x="7304725" y="6096000"/>
            <a:ext cx="2051275"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9" name="TextBox 108">
            <a:extLst>
              <a:ext uri="{FF2B5EF4-FFF2-40B4-BE49-F238E27FC236}">
                <a16:creationId xmlns:a16="http://schemas.microsoft.com/office/drawing/2014/main" id="{6ED0D406-A3E9-4887-9EC8-BC8DC1F4FE3D}"/>
              </a:ext>
            </a:extLst>
          </p:cNvPr>
          <p:cNvSpPr txBox="1"/>
          <p:nvPr/>
        </p:nvSpPr>
        <p:spPr>
          <a:xfrm>
            <a:off x="7304725" y="6061187"/>
            <a:ext cx="2227212" cy="523220"/>
          </a:xfrm>
          <a:prstGeom prst="rect">
            <a:avLst/>
          </a:prstGeom>
          <a:noFill/>
        </p:spPr>
        <p:txBody>
          <a:bodyPr wrap="square" rtlCol="0">
            <a:spAutoFit/>
          </a:bodyPr>
          <a:lstStyle/>
          <a:p>
            <a:r>
              <a:rPr lang="en-US" sz="1400" dirty="0">
                <a:solidFill>
                  <a:schemeClr val="tx1"/>
                </a:solidFill>
              </a:rPr>
              <a:t>Get the object of the controller</a:t>
            </a:r>
          </a:p>
        </p:txBody>
      </p:sp>
      <p:sp>
        <p:nvSpPr>
          <p:cNvPr id="135" name="Left Brace 134">
            <a:extLst>
              <a:ext uri="{FF2B5EF4-FFF2-40B4-BE49-F238E27FC236}">
                <a16:creationId xmlns:a16="http://schemas.microsoft.com/office/drawing/2014/main" id="{EDD5419E-08AB-466D-BBC1-54CC984AD173}"/>
              </a:ext>
            </a:extLst>
          </p:cNvPr>
          <p:cNvSpPr/>
          <p:nvPr/>
        </p:nvSpPr>
        <p:spPr>
          <a:xfrm>
            <a:off x="7132504" y="4931684"/>
            <a:ext cx="145763" cy="52322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49127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Basics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marL="342900" indent="-342900" algn="just">
              <a:buFont typeface="+mj-lt"/>
              <a:buAutoNum type="arabicPeriod"/>
            </a:pPr>
            <a:r>
              <a:rPr lang="en-US" dirty="0"/>
              <a:t>A library name always starts with small letter and a Class name always starts with capital letter. Both will follow the camel case.</a:t>
            </a:r>
          </a:p>
          <a:p>
            <a:pPr marL="342900" indent="-342900" algn="just">
              <a:buFont typeface="+mj-lt"/>
              <a:buAutoNum type="arabicPeriod"/>
            </a:pPr>
            <a:r>
              <a:rPr lang="en-IN" dirty="0"/>
              <a:t>Enumerators are constant values, example for type of button we use </a:t>
            </a:r>
            <a:r>
              <a:rPr lang="en-IN" dirty="0" err="1"/>
              <a:t>enum</a:t>
            </a:r>
            <a:r>
              <a:rPr lang="en-IN" dirty="0"/>
              <a:t> </a:t>
            </a:r>
            <a:r>
              <a:rPr lang="en-IN" dirty="0" err="1"/>
              <a:t>ButtonType</a:t>
            </a:r>
            <a:endParaRPr lang="en-US" dirty="0"/>
          </a:p>
          <a:p>
            <a:pPr marL="342900" indent="-342900" algn="just">
              <a:buFont typeface="+mj-lt"/>
              <a:buAutoNum type="arabicPeriod"/>
            </a:pPr>
            <a:r>
              <a:rPr lang="en-IN" dirty="0"/>
              <a:t>For a control we have properties, aggregation, events, function name, they always follow camel case</a:t>
            </a:r>
            <a:endParaRPr lang="en-US" dirty="0"/>
          </a:p>
          <a:p>
            <a:pPr marL="342900" indent="-342900" algn="just">
              <a:buFont typeface="+mj-lt"/>
              <a:buAutoNum type="arabicPeriod"/>
            </a:pPr>
            <a:r>
              <a:rPr lang="en-US" dirty="0"/>
              <a:t>A controller contains methods that defines how models and views interact.</a:t>
            </a:r>
          </a:p>
          <a:p>
            <a:pPr marL="342900" indent="-342900" algn="just">
              <a:buAutoNum type="arabicPeriod"/>
            </a:pPr>
            <a:r>
              <a:rPr lang="en-US" sz="1800" dirty="0"/>
              <a:t>Whenever we see a property for a control, we will always have setter and getter methods to manipulate and read the property value. E.g. an Input control has value property, we will have </a:t>
            </a:r>
            <a:r>
              <a:rPr lang="en-US" sz="1800" b="1" dirty="0"/>
              <a:t>setValue </a:t>
            </a:r>
            <a:r>
              <a:rPr lang="en-US" sz="1800" dirty="0"/>
              <a:t>and </a:t>
            </a:r>
            <a:r>
              <a:rPr lang="en-US" sz="1800" b="1" dirty="0"/>
              <a:t>getValue </a:t>
            </a:r>
            <a:r>
              <a:rPr lang="en-US" sz="1800" dirty="0"/>
              <a:t>method for the same.</a:t>
            </a:r>
          </a:p>
          <a:p>
            <a:pPr marL="342900" indent="-342900" algn="just">
              <a:buAutoNum type="arabicPeriod"/>
            </a:pPr>
            <a:r>
              <a:rPr lang="en-US" sz="1800" dirty="0"/>
              <a:t>In order to work with a control inside the controller, we need to obtain object of that control. To obtain the control object we must not use the </a:t>
            </a:r>
            <a:r>
              <a:rPr lang="en-US" sz="1800" b="1" strike="sngStrike" dirty="0">
                <a:solidFill>
                  <a:srgbClr val="C00000"/>
                </a:solidFill>
              </a:rPr>
              <a:t>document.getElementById </a:t>
            </a:r>
            <a:r>
              <a:rPr lang="en-US" sz="1800" dirty="0"/>
              <a:t>because it will give the object of HTML control not the object of UI5 control.</a:t>
            </a:r>
          </a:p>
          <a:p>
            <a:pPr marL="342900" indent="-342900" algn="just">
              <a:buFont typeface="+mj-lt"/>
              <a:buAutoNum type="arabicPeriod"/>
            </a:pPr>
            <a:r>
              <a:rPr lang="en-US" sz="1800" dirty="0"/>
              <a:t>To obtain UI5 element object, we need to first get View Object,</a:t>
            </a:r>
          </a:p>
          <a:p>
            <a:pPr marL="952393" lvl="1" indent="-342900" algn="just">
              <a:buAutoNum type="arabicPeriod"/>
            </a:pPr>
            <a:r>
              <a:rPr lang="en-US" sz="1800" dirty="0"/>
              <a:t>We will obtain the view object inside the controller using </a:t>
            </a:r>
            <a:r>
              <a:rPr lang="en-US" sz="1800" b="1" i="1" dirty="0"/>
              <a:t>this.getView()</a:t>
            </a:r>
          </a:p>
          <a:p>
            <a:pPr marL="952393" lvl="1" indent="-342900" algn="just">
              <a:buAutoNum type="arabicPeriod"/>
            </a:pPr>
            <a:r>
              <a:rPr lang="en-US" sz="1800" dirty="0"/>
              <a:t>‘</a:t>
            </a:r>
            <a:r>
              <a:rPr lang="en-US" sz="1800" b="1" dirty="0"/>
              <a:t>this</a:t>
            </a:r>
            <a:r>
              <a:rPr lang="en-US" sz="1800" dirty="0"/>
              <a:t>’ is the object of my current class, so inside controller it will point to current class</a:t>
            </a:r>
          </a:p>
          <a:p>
            <a:pPr marL="952393" lvl="1" indent="-342900" algn="just">
              <a:buAutoNum type="arabicPeriod"/>
            </a:pPr>
            <a:r>
              <a:rPr lang="en-US" sz="1800" dirty="0"/>
              <a:t>We can now obtain the object of the control using </a:t>
            </a:r>
            <a:r>
              <a:rPr lang="en-US" sz="1800" b="1" dirty="0"/>
              <a:t>this.getView().byId(</a:t>
            </a:r>
            <a:r>
              <a:rPr lang="en-US" sz="1800" dirty="0"/>
              <a:t>controlId</a:t>
            </a:r>
            <a:r>
              <a:rPr lang="en-US" sz="1800" b="1" dirty="0"/>
              <a:t>)</a:t>
            </a:r>
            <a:endParaRPr lang="en-US" dirty="0"/>
          </a:p>
          <a:p>
            <a:pPr marL="342900" indent="-342900" algn="just">
              <a:buFont typeface="+mj-lt"/>
              <a:buAutoNum type="arabicPeriod"/>
            </a:pPr>
            <a:r>
              <a:rPr lang="en-US" sz="1800" dirty="0"/>
              <a:t>For every event in UI5, we have </a:t>
            </a:r>
            <a:r>
              <a:rPr lang="en-US" sz="1800" b="1" dirty="0"/>
              <a:t>attachEvent, detachEvent, fireEvent</a:t>
            </a:r>
            <a:r>
              <a:rPr lang="en-US" sz="1800" dirty="0"/>
              <a:t> methods as well, which can be used to link, delink and trigger event programmatically.</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54909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dirty="0">
                <a:latin typeface="Cooper Black" panose="0208090404030B020404" pitchFamily="18" charset="0"/>
              </a:rPr>
              <a:t>Basics of OOPS (Object Oriented Programing)</a:t>
            </a:r>
            <a:endParaRPr lang="en-US"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7" name="Rectangle 36">
            <a:extLst>
              <a:ext uri="{FF2B5EF4-FFF2-40B4-BE49-F238E27FC236}">
                <a16:creationId xmlns:a16="http://schemas.microsoft.com/office/drawing/2014/main" id="{DC21154C-CF77-43FD-A5E3-BD01623DFF2B}"/>
              </a:ext>
            </a:extLst>
          </p:cNvPr>
          <p:cNvSpPr/>
          <p:nvPr/>
        </p:nvSpPr>
        <p:spPr>
          <a:xfrm>
            <a:off x="888829" y="1771803"/>
            <a:ext cx="2736304" cy="1584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PLANE</a:t>
            </a:r>
          </a:p>
          <a:p>
            <a:pPr algn="ctr"/>
            <a:r>
              <a:rPr lang="en-US" sz="1600" dirty="0"/>
              <a:t>+Airline  +Width +Height</a:t>
            </a:r>
          </a:p>
          <a:p>
            <a:pPr algn="ctr"/>
            <a:r>
              <a:rPr lang="en-US" sz="1600" dirty="0"/>
              <a:t>+fly(), +land(), #load()</a:t>
            </a:r>
          </a:p>
        </p:txBody>
      </p:sp>
      <p:sp>
        <p:nvSpPr>
          <p:cNvPr id="38" name="Rectangle 37">
            <a:extLst>
              <a:ext uri="{FF2B5EF4-FFF2-40B4-BE49-F238E27FC236}">
                <a16:creationId xmlns:a16="http://schemas.microsoft.com/office/drawing/2014/main" id="{D8E8386E-ADF6-4107-AEF3-4306A12DE32B}"/>
              </a:ext>
            </a:extLst>
          </p:cNvPr>
          <p:cNvSpPr/>
          <p:nvPr/>
        </p:nvSpPr>
        <p:spPr>
          <a:xfrm>
            <a:off x="888829" y="4506104"/>
            <a:ext cx="2736304" cy="1584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PASSENGER PLANE</a:t>
            </a:r>
          </a:p>
          <a:p>
            <a:pPr algn="ctr"/>
            <a:r>
              <a:rPr lang="en-US" sz="1400" dirty="0"/>
              <a:t>+</a:t>
            </a:r>
            <a:r>
              <a:rPr lang="en-US" sz="1400" dirty="0" err="1"/>
              <a:t>no_of_seats</a:t>
            </a:r>
            <a:endParaRPr lang="en-US" sz="1400" dirty="0"/>
          </a:p>
          <a:p>
            <a:pPr algn="ctr"/>
            <a:r>
              <a:rPr lang="en-US" sz="1400" i="1" dirty="0"/>
              <a:t>Load()</a:t>
            </a:r>
          </a:p>
        </p:txBody>
      </p:sp>
      <p:cxnSp>
        <p:nvCxnSpPr>
          <p:cNvPr id="39" name="Straight Arrow Connector 38">
            <a:extLst>
              <a:ext uri="{FF2B5EF4-FFF2-40B4-BE49-F238E27FC236}">
                <a16:creationId xmlns:a16="http://schemas.microsoft.com/office/drawing/2014/main" id="{2ACF44A4-605E-4AE8-9F6D-064D67D222BB}"/>
              </a:ext>
            </a:extLst>
          </p:cNvPr>
          <p:cNvCxnSpPr>
            <a:stCxn id="38" idx="0"/>
            <a:endCxn id="37" idx="2"/>
          </p:cNvCxnSpPr>
          <p:nvPr/>
        </p:nvCxnSpPr>
        <p:spPr>
          <a:xfrm flipV="1">
            <a:off x="2256981" y="3355979"/>
            <a:ext cx="0" cy="1150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F85DA014-B6DA-498A-BA29-72E18776445A}"/>
              </a:ext>
            </a:extLst>
          </p:cNvPr>
          <p:cNvSpPr txBox="1"/>
          <p:nvPr/>
        </p:nvSpPr>
        <p:spPr>
          <a:xfrm>
            <a:off x="528789" y="3686401"/>
            <a:ext cx="2304254" cy="461665"/>
          </a:xfrm>
          <a:prstGeom prst="rect">
            <a:avLst/>
          </a:prstGeom>
          <a:noFill/>
        </p:spPr>
        <p:txBody>
          <a:bodyPr wrap="square" rtlCol="0">
            <a:spAutoFit/>
          </a:bodyPr>
          <a:lstStyle/>
          <a:p>
            <a:r>
              <a:rPr lang="en-US" b="1" i="1" dirty="0"/>
              <a:t>inheritance</a:t>
            </a:r>
          </a:p>
        </p:txBody>
      </p:sp>
      <p:sp>
        <p:nvSpPr>
          <p:cNvPr id="41" name="Rectangle 40">
            <a:extLst>
              <a:ext uri="{FF2B5EF4-FFF2-40B4-BE49-F238E27FC236}">
                <a16:creationId xmlns:a16="http://schemas.microsoft.com/office/drawing/2014/main" id="{D4527085-D953-4E8A-A39E-E7B69FCF6016}"/>
              </a:ext>
            </a:extLst>
          </p:cNvPr>
          <p:cNvSpPr/>
          <p:nvPr/>
        </p:nvSpPr>
        <p:spPr>
          <a:xfrm>
            <a:off x="4164515" y="4509120"/>
            <a:ext cx="2736304" cy="1584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CARGO PLANE</a:t>
            </a:r>
          </a:p>
          <a:p>
            <a:pPr algn="ctr"/>
            <a:r>
              <a:rPr lang="en-US" sz="1400" dirty="0"/>
              <a:t>+</a:t>
            </a:r>
            <a:r>
              <a:rPr lang="en-US" sz="1400" dirty="0" err="1"/>
              <a:t>cargo_space</a:t>
            </a:r>
            <a:endParaRPr lang="en-US" sz="1400" dirty="0"/>
          </a:p>
          <a:p>
            <a:pPr algn="ctr"/>
            <a:r>
              <a:rPr lang="en-US" sz="1400" i="1" dirty="0"/>
              <a:t>Load()</a:t>
            </a:r>
          </a:p>
        </p:txBody>
      </p:sp>
      <p:cxnSp>
        <p:nvCxnSpPr>
          <p:cNvPr id="42" name="Connector: Elbow 41">
            <a:extLst>
              <a:ext uri="{FF2B5EF4-FFF2-40B4-BE49-F238E27FC236}">
                <a16:creationId xmlns:a16="http://schemas.microsoft.com/office/drawing/2014/main" id="{DB4A73FC-5042-4C6E-9985-6D9BBE302557}"/>
              </a:ext>
            </a:extLst>
          </p:cNvPr>
          <p:cNvCxnSpPr>
            <a:stCxn id="41" idx="0"/>
            <a:endCxn id="37" idx="2"/>
          </p:cNvCxnSpPr>
          <p:nvPr/>
        </p:nvCxnSpPr>
        <p:spPr>
          <a:xfrm rot="16200000" flipV="1">
            <a:off x="3318254" y="2294707"/>
            <a:ext cx="1153141" cy="327568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82E81B9E-D3DB-4681-9092-64CD06437B7D}"/>
              </a:ext>
            </a:extLst>
          </p:cNvPr>
          <p:cNvSpPr/>
          <p:nvPr/>
        </p:nvSpPr>
        <p:spPr>
          <a:xfrm>
            <a:off x="6412310" y="980728"/>
            <a:ext cx="396044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a:t>
            </a:r>
          </a:p>
          <a:p>
            <a:pPr algn="ctr"/>
            <a:r>
              <a:rPr lang="en-US" sz="1400" dirty="0"/>
              <a:t>+passport no +name +nationality</a:t>
            </a:r>
          </a:p>
          <a:p>
            <a:pPr algn="ctr"/>
            <a:r>
              <a:rPr lang="en-US" sz="1400" dirty="0"/>
              <a:t>Walk(), talk(), print_boarding()</a:t>
            </a:r>
          </a:p>
        </p:txBody>
      </p:sp>
      <p:cxnSp>
        <p:nvCxnSpPr>
          <p:cNvPr id="44" name="Connector: Elbow 43">
            <a:extLst>
              <a:ext uri="{FF2B5EF4-FFF2-40B4-BE49-F238E27FC236}">
                <a16:creationId xmlns:a16="http://schemas.microsoft.com/office/drawing/2014/main" id="{C15D4581-E516-4EEC-96CC-89E674CA5370}"/>
              </a:ext>
            </a:extLst>
          </p:cNvPr>
          <p:cNvCxnSpPr>
            <a:cxnSpLocks/>
            <a:stCxn id="46" idx="3"/>
            <a:endCxn id="43" idx="1"/>
          </p:cNvCxnSpPr>
          <p:nvPr/>
        </p:nvCxnSpPr>
        <p:spPr>
          <a:xfrm flipV="1">
            <a:off x="4078188" y="1448780"/>
            <a:ext cx="2334122" cy="539554"/>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03A66B9-B6D6-4D29-BCBB-C21ECF6ECB1F}"/>
              </a:ext>
            </a:extLst>
          </p:cNvPr>
          <p:cNvSpPr txBox="1"/>
          <p:nvPr/>
        </p:nvSpPr>
        <p:spPr>
          <a:xfrm>
            <a:off x="7102524" y="4506103"/>
            <a:ext cx="4982397" cy="1569660"/>
          </a:xfrm>
          <a:prstGeom prst="rect">
            <a:avLst/>
          </a:prstGeom>
          <a:noFill/>
        </p:spPr>
        <p:txBody>
          <a:bodyPr wrap="square" rtlCol="0">
            <a:spAutoFit/>
          </a:bodyPr>
          <a:lstStyle/>
          <a:p>
            <a:r>
              <a:rPr lang="en-US" sz="1600" dirty="0"/>
              <a:t>Association (relation between classes which are not of same group of family)</a:t>
            </a:r>
          </a:p>
          <a:p>
            <a:r>
              <a:rPr lang="en-US" sz="1600" b="1" dirty="0"/>
              <a:t>1. Aggregation – </a:t>
            </a:r>
            <a:r>
              <a:rPr lang="en-US" sz="1600" dirty="0"/>
              <a:t>lose coupling, both objects can function independently, SHOULD have relation</a:t>
            </a:r>
            <a:endParaRPr lang="en-US" sz="1600" b="1" dirty="0"/>
          </a:p>
          <a:p>
            <a:r>
              <a:rPr lang="en-US" sz="1600" b="1" dirty="0"/>
              <a:t>2. Composition – </a:t>
            </a:r>
            <a:r>
              <a:rPr lang="en-US" sz="1600" dirty="0"/>
              <a:t>tight coupling, both cannot function independently, MUST have relation</a:t>
            </a:r>
            <a:endParaRPr lang="en-US" sz="1600" b="1" dirty="0"/>
          </a:p>
        </p:txBody>
      </p:sp>
      <p:sp>
        <p:nvSpPr>
          <p:cNvPr id="46" name="Flowchart: Decision 45">
            <a:extLst>
              <a:ext uri="{FF2B5EF4-FFF2-40B4-BE49-F238E27FC236}">
                <a16:creationId xmlns:a16="http://schemas.microsoft.com/office/drawing/2014/main" id="{22580FA0-7FA1-4987-B10F-451D2BA7A375}"/>
              </a:ext>
            </a:extLst>
          </p:cNvPr>
          <p:cNvSpPr/>
          <p:nvPr/>
        </p:nvSpPr>
        <p:spPr>
          <a:xfrm>
            <a:off x="3625133" y="1771803"/>
            <a:ext cx="453055" cy="433062"/>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D8693B5-53B4-4DB6-B8A7-6FD359D145A8}"/>
              </a:ext>
            </a:extLst>
          </p:cNvPr>
          <p:cNvSpPr/>
          <p:nvPr/>
        </p:nvSpPr>
        <p:spPr>
          <a:xfrm>
            <a:off x="6412310" y="2505229"/>
            <a:ext cx="396044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ENGINE, WINGS</a:t>
            </a:r>
          </a:p>
          <a:p>
            <a:pPr algn="ctr"/>
            <a:r>
              <a:rPr lang="en-US" sz="1400" dirty="0"/>
              <a:t>+capacity, +speed, +color</a:t>
            </a:r>
          </a:p>
          <a:p>
            <a:pPr algn="ctr"/>
            <a:endParaRPr lang="en-US" sz="1400" dirty="0"/>
          </a:p>
        </p:txBody>
      </p:sp>
      <p:sp>
        <p:nvSpPr>
          <p:cNvPr id="48" name="Flowchart: Decision 47">
            <a:extLst>
              <a:ext uri="{FF2B5EF4-FFF2-40B4-BE49-F238E27FC236}">
                <a16:creationId xmlns:a16="http://schemas.microsoft.com/office/drawing/2014/main" id="{13C7D132-A91F-42CD-929B-70B2033955D6}"/>
              </a:ext>
            </a:extLst>
          </p:cNvPr>
          <p:cNvSpPr/>
          <p:nvPr/>
        </p:nvSpPr>
        <p:spPr>
          <a:xfrm>
            <a:off x="3625133" y="2402377"/>
            <a:ext cx="453055" cy="433062"/>
          </a:xfrm>
          <a:prstGeom prst="flowChartDecisi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Connector: Elbow 48">
            <a:extLst>
              <a:ext uri="{FF2B5EF4-FFF2-40B4-BE49-F238E27FC236}">
                <a16:creationId xmlns:a16="http://schemas.microsoft.com/office/drawing/2014/main" id="{B38214F3-9CBC-4252-9077-C4211C2F4A0D}"/>
              </a:ext>
            </a:extLst>
          </p:cNvPr>
          <p:cNvCxnSpPr>
            <a:stCxn id="48" idx="3"/>
            <a:endCxn id="47" idx="1"/>
          </p:cNvCxnSpPr>
          <p:nvPr/>
        </p:nvCxnSpPr>
        <p:spPr>
          <a:xfrm>
            <a:off x="4078188" y="2618908"/>
            <a:ext cx="2334122" cy="354373"/>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D0789496-57F2-4C86-AA6C-579A400C1095}"/>
              </a:ext>
            </a:extLst>
          </p:cNvPr>
          <p:cNvSpPr txBox="1"/>
          <p:nvPr/>
        </p:nvSpPr>
        <p:spPr>
          <a:xfrm>
            <a:off x="4510236" y="1124744"/>
            <a:ext cx="1266279" cy="461665"/>
          </a:xfrm>
          <a:prstGeom prst="rect">
            <a:avLst/>
          </a:prstGeom>
          <a:noFill/>
        </p:spPr>
        <p:txBody>
          <a:bodyPr wrap="square" rtlCol="0">
            <a:spAutoFit/>
          </a:bodyPr>
          <a:lstStyle/>
          <a:p>
            <a:r>
              <a:rPr lang="en-US" sz="2400" dirty="0"/>
              <a:t>0..n</a:t>
            </a:r>
          </a:p>
        </p:txBody>
      </p:sp>
    </p:spTree>
    <p:extLst>
      <p:ext uri="{BB962C8B-B14F-4D97-AF65-F5344CB8AC3E}">
        <p14:creationId xmlns:p14="http://schemas.microsoft.com/office/powerpoint/2010/main" val="1008716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Input Field and Button Together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an Input field in the view.</a:t>
            </a:r>
          </a:p>
          <a:p>
            <a:pPr marL="285750" indent="-285750">
              <a:buFont typeface="Wingdings" panose="05000000000000000000" pitchFamily="2" charset="2"/>
              <a:buChar char="§"/>
            </a:pPr>
            <a:r>
              <a:rPr lang="en-US" dirty="0"/>
              <a:t>On press of the button whatever is written in the input field will be displayed in the alert message.</a:t>
            </a:r>
          </a:p>
          <a:p>
            <a:endParaRPr lang="en-US" dirty="0"/>
          </a:p>
          <a:p>
            <a:r>
              <a:rPr lang="en-US" dirty="0"/>
              <a:t>Code Link:- </a:t>
            </a:r>
          </a:p>
          <a:p>
            <a:pPr marL="285750" indent="-285750">
              <a:buFontTx/>
              <a:buChar char="-"/>
            </a:pPr>
            <a:r>
              <a:rPr lang="en-US" dirty="0"/>
              <a:t>Main.view.js</a:t>
            </a:r>
          </a:p>
          <a:p>
            <a:pPr marL="285750" indent="-285750">
              <a:buFontTx/>
              <a:buChar char="-"/>
            </a:pPr>
            <a:r>
              <a:rPr lang="en-US" dirty="0"/>
              <a:t>Main.controller.js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8DD21C18-749C-9E8D-A749-A4AB04C01779}"/>
              </a:ext>
            </a:extLst>
          </p:cNvPr>
          <p:cNvPicPr>
            <a:picLocks noChangeAspect="1"/>
          </p:cNvPicPr>
          <p:nvPr/>
        </p:nvPicPr>
        <p:blipFill>
          <a:blip r:embed="rId3"/>
          <a:stretch>
            <a:fillRect/>
          </a:stretch>
        </p:blipFill>
        <p:spPr>
          <a:xfrm>
            <a:off x="3389244" y="1828914"/>
            <a:ext cx="8216348" cy="18383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75969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Control Hierarchy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Concept of control Hierarchy tells us about how the SAP UI5 Controls are structure </a:t>
            </a:r>
            <a:r>
              <a:rPr lang="en-US" u="sng" dirty="0"/>
              <a:t>on the basis of the object oriented Paradigm.</a:t>
            </a:r>
          </a:p>
          <a:p>
            <a:r>
              <a:rPr lang="en-US" b="1" dirty="0">
                <a:solidFill>
                  <a:schemeClr val="bg2">
                    <a:lumMod val="25000"/>
                  </a:schemeClr>
                </a:solidFill>
              </a:rPr>
              <a:t>Note</a:t>
            </a:r>
            <a:r>
              <a:rPr lang="en-US" dirty="0">
                <a:solidFill>
                  <a:schemeClr val="bg2">
                    <a:lumMod val="25000"/>
                  </a:schemeClr>
                </a:solidFill>
              </a:rPr>
              <a:t>:- Whenever we see a control, and if we are unable to find a property, association, event or function in that class, </a:t>
            </a:r>
            <a:r>
              <a:rPr lang="en-US" b="1" u="sng" dirty="0">
                <a:solidFill>
                  <a:schemeClr val="bg2">
                    <a:lumMod val="25000"/>
                  </a:schemeClr>
                </a:solidFill>
              </a:rPr>
              <a:t>check its parent class</a:t>
            </a:r>
            <a:r>
              <a:rPr lang="en-US" dirty="0">
                <a:solidFill>
                  <a:schemeClr val="bg2">
                    <a:lumMod val="25000"/>
                  </a:schemeClr>
                </a:solidFill>
              </a:rPr>
              <a:t>. </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2B426DB4-7135-4B9D-B024-F91E433F9298}"/>
              </a:ext>
            </a:extLst>
          </p:cNvPr>
          <p:cNvGrpSpPr/>
          <p:nvPr/>
        </p:nvGrpSpPr>
        <p:grpSpPr>
          <a:xfrm>
            <a:off x="356216" y="2168938"/>
            <a:ext cx="8090477" cy="3886755"/>
            <a:chOff x="816185" y="1310471"/>
            <a:chExt cx="8090477" cy="3886755"/>
          </a:xfrm>
        </p:grpSpPr>
        <p:sp>
          <p:nvSpPr>
            <p:cNvPr id="7" name="Rectangle: Rounded Corners 6">
              <a:extLst>
                <a:ext uri="{FF2B5EF4-FFF2-40B4-BE49-F238E27FC236}">
                  <a16:creationId xmlns:a16="http://schemas.microsoft.com/office/drawing/2014/main" id="{DA05456C-3030-4D96-A63A-0792EC7D8D85}"/>
                </a:ext>
              </a:extLst>
            </p:cNvPr>
            <p:cNvSpPr/>
            <p:nvPr/>
          </p:nvSpPr>
          <p:spPr>
            <a:xfrm>
              <a:off x="816185" y="3799489"/>
              <a:ext cx="1584176"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sap.m.Button</a:t>
              </a:r>
            </a:p>
          </p:txBody>
        </p:sp>
        <p:sp>
          <p:nvSpPr>
            <p:cNvPr id="9" name="Rectangle: Rounded Corners 8">
              <a:extLst>
                <a:ext uri="{FF2B5EF4-FFF2-40B4-BE49-F238E27FC236}">
                  <a16:creationId xmlns:a16="http://schemas.microsoft.com/office/drawing/2014/main" id="{21A40A35-BB5E-4B77-8171-8D4C367BA0C9}"/>
                </a:ext>
              </a:extLst>
            </p:cNvPr>
            <p:cNvSpPr/>
            <p:nvPr/>
          </p:nvSpPr>
          <p:spPr>
            <a:xfrm>
              <a:off x="2688393" y="3824608"/>
              <a:ext cx="1728192"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sap.m.InputBase</a:t>
              </a:r>
            </a:p>
          </p:txBody>
        </p:sp>
        <p:sp>
          <p:nvSpPr>
            <p:cNvPr id="10" name="Rectangle: Rounded Corners 9">
              <a:extLst>
                <a:ext uri="{FF2B5EF4-FFF2-40B4-BE49-F238E27FC236}">
                  <a16:creationId xmlns:a16="http://schemas.microsoft.com/office/drawing/2014/main" id="{2F8477F1-7210-45C3-A941-2A35B9AFB71C}"/>
                </a:ext>
              </a:extLst>
            </p:cNvPr>
            <p:cNvSpPr/>
            <p:nvPr/>
          </p:nvSpPr>
          <p:spPr>
            <a:xfrm>
              <a:off x="4534701" y="3803278"/>
              <a:ext cx="1584176"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sap.ui.view</a:t>
              </a:r>
            </a:p>
          </p:txBody>
        </p:sp>
        <p:sp>
          <p:nvSpPr>
            <p:cNvPr id="11" name="Rectangle: Rounded Corners 10">
              <a:extLst>
                <a:ext uri="{FF2B5EF4-FFF2-40B4-BE49-F238E27FC236}">
                  <a16:creationId xmlns:a16="http://schemas.microsoft.com/office/drawing/2014/main" id="{FF7F8285-DE8D-4AC4-B5B3-988212FA5843}"/>
                </a:ext>
              </a:extLst>
            </p:cNvPr>
            <p:cNvSpPr/>
            <p:nvPr/>
          </p:nvSpPr>
          <p:spPr>
            <a:xfrm>
              <a:off x="2760401" y="4611672"/>
              <a:ext cx="1584176" cy="50405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sap.m.Input</a:t>
              </a:r>
            </a:p>
          </p:txBody>
        </p:sp>
        <p:cxnSp>
          <p:nvCxnSpPr>
            <p:cNvPr id="12" name="Straight Arrow Connector 11">
              <a:extLst>
                <a:ext uri="{FF2B5EF4-FFF2-40B4-BE49-F238E27FC236}">
                  <a16:creationId xmlns:a16="http://schemas.microsoft.com/office/drawing/2014/main" id="{2412C71D-5B0B-4C97-9434-AA44B5FAB757}"/>
                </a:ext>
              </a:extLst>
            </p:cNvPr>
            <p:cNvCxnSpPr>
              <a:stCxn id="11" idx="0"/>
              <a:endCxn id="9" idx="2"/>
            </p:cNvCxnSpPr>
            <p:nvPr/>
          </p:nvCxnSpPr>
          <p:spPr>
            <a:xfrm flipV="1">
              <a:off x="3552489" y="4328664"/>
              <a:ext cx="0" cy="283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9A0DF5D-2679-4C68-85B2-BDBDC9DFC26D}"/>
                </a:ext>
              </a:extLst>
            </p:cNvPr>
            <p:cNvSpPr/>
            <p:nvPr/>
          </p:nvSpPr>
          <p:spPr>
            <a:xfrm>
              <a:off x="1608273" y="2778273"/>
              <a:ext cx="3888432" cy="504056"/>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sap.ui.core.Control</a:t>
              </a:r>
            </a:p>
          </p:txBody>
        </p:sp>
        <p:cxnSp>
          <p:nvCxnSpPr>
            <p:cNvPr id="14" name="Connector: Elbow 13">
              <a:extLst>
                <a:ext uri="{FF2B5EF4-FFF2-40B4-BE49-F238E27FC236}">
                  <a16:creationId xmlns:a16="http://schemas.microsoft.com/office/drawing/2014/main" id="{34FD52FE-7BC4-4F89-8A99-2FA0665B97E5}"/>
                </a:ext>
              </a:extLst>
            </p:cNvPr>
            <p:cNvCxnSpPr>
              <a:stCxn id="7" idx="0"/>
              <a:endCxn id="13" idx="2"/>
            </p:cNvCxnSpPr>
            <p:nvPr/>
          </p:nvCxnSpPr>
          <p:spPr>
            <a:xfrm rot="5400000" flipH="1" flipV="1">
              <a:off x="2321801" y="2568801"/>
              <a:ext cx="517160" cy="19442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0902F5B-23A0-4295-BA3E-D4AEF1013BC0}"/>
                </a:ext>
              </a:extLst>
            </p:cNvPr>
            <p:cNvCxnSpPr>
              <a:stCxn id="10" idx="0"/>
              <a:endCxn id="13" idx="2"/>
            </p:cNvCxnSpPr>
            <p:nvPr/>
          </p:nvCxnSpPr>
          <p:spPr>
            <a:xfrm rot="16200000" flipV="1">
              <a:off x="4179165" y="2655654"/>
              <a:ext cx="520949" cy="17743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F018D0A-2F48-42D3-95AF-53AD75ED7BB1}"/>
                </a:ext>
              </a:extLst>
            </p:cNvPr>
            <p:cNvCxnSpPr>
              <a:stCxn id="9" idx="0"/>
              <a:endCxn id="13" idx="2"/>
            </p:cNvCxnSpPr>
            <p:nvPr/>
          </p:nvCxnSpPr>
          <p:spPr>
            <a:xfrm flipV="1">
              <a:off x="3552489" y="3282329"/>
              <a:ext cx="0" cy="542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A0E8267-DA72-4CD5-B98E-A01EE46E2FE0}"/>
                </a:ext>
              </a:extLst>
            </p:cNvPr>
            <p:cNvSpPr/>
            <p:nvPr/>
          </p:nvSpPr>
          <p:spPr>
            <a:xfrm>
              <a:off x="1608273" y="2066477"/>
              <a:ext cx="3888432" cy="504056"/>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sap.ui.core.Element</a:t>
              </a:r>
            </a:p>
          </p:txBody>
        </p:sp>
        <p:cxnSp>
          <p:nvCxnSpPr>
            <p:cNvPr id="18" name="Straight Arrow Connector 17">
              <a:extLst>
                <a:ext uri="{FF2B5EF4-FFF2-40B4-BE49-F238E27FC236}">
                  <a16:creationId xmlns:a16="http://schemas.microsoft.com/office/drawing/2014/main" id="{C7B095CF-B2BA-473D-9CE4-737E83B524AB}"/>
                </a:ext>
              </a:extLst>
            </p:cNvPr>
            <p:cNvCxnSpPr>
              <a:stCxn id="13" idx="0"/>
              <a:endCxn id="17" idx="2"/>
            </p:cNvCxnSpPr>
            <p:nvPr/>
          </p:nvCxnSpPr>
          <p:spPr>
            <a:xfrm flipV="1">
              <a:off x="3552489" y="2570533"/>
              <a:ext cx="0" cy="207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40C5A2A-5546-4A50-ABD8-87CB45DA7BCA}"/>
                </a:ext>
              </a:extLst>
            </p:cNvPr>
            <p:cNvSpPr/>
            <p:nvPr/>
          </p:nvSpPr>
          <p:spPr>
            <a:xfrm>
              <a:off x="1608273" y="1310471"/>
              <a:ext cx="3888432" cy="504056"/>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sap.ui.base.ManagedObject</a:t>
              </a:r>
            </a:p>
          </p:txBody>
        </p:sp>
        <p:cxnSp>
          <p:nvCxnSpPr>
            <p:cNvPr id="21" name="Straight Arrow Connector 20">
              <a:extLst>
                <a:ext uri="{FF2B5EF4-FFF2-40B4-BE49-F238E27FC236}">
                  <a16:creationId xmlns:a16="http://schemas.microsoft.com/office/drawing/2014/main" id="{9FFDEA1C-3D2D-4BCC-98F6-2D553171F8FA}"/>
                </a:ext>
              </a:extLst>
            </p:cNvPr>
            <p:cNvCxnSpPr>
              <a:stCxn id="17" idx="0"/>
              <a:endCxn id="19" idx="2"/>
            </p:cNvCxnSpPr>
            <p:nvPr/>
          </p:nvCxnSpPr>
          <p:spPr>
            <a:xfrm flipV="1">
              <a:off x="3552489" y="1814527"/>
              <a:ext cx="0" cy="251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DD12F928-6D6D-42C2-82D2-A0723965A3B2}"/>
                </a:ext>
              </a:extLst>
            </p:cNvPr>
            <p:cNvSpPr/>
            <p:nvPr/>
          </p:nvSpPr>
          <p:spPr>
            <a:xfrm>
              <a:off x="6223424" y="3826890"/>
              <a:ext cx="1584176"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sap.m.Table</a:t>
              </a:r>
            </a:p>
          </p:txBody>
        </p:sp>
        <p:sp>
          <p:nvSpPr>
            <p:cNvPr id="24" name="Rectangle: Rounded Corners 23">
              <a:extLst>
                <a:ext uri="{FF2B5EF4-FFF2-40B4-BE49-F238E27FC236}">
                  <a16:creationId xmlns:a16="http://schemas.microsoft.com/office/drawing/2014/main" id="{A820FB02-7BEA-4980-BA7A-90C15D3F530F}"/>
                </a:ext>
              </a:extLst>
            </p:cNvPr>
            <p:cNvSpPr/>
            <p:nvPr/>
          </p:nvSpPr>
          <p:spPr>
            <a:xfrm>
              <a:off x="7322486" y="4693170"/>
              <a:ext cx="1584176" cy="50405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sap.m.Column</a:t>
              </a:r>
            </a:p>
          </p:txBody>
        </p:sp>
        <p:cxnSp>
          <p:nvCxnSpPr>
            <p:cNvPr id="25" name="Connector: Elbow 24">
              <a:extLst>
                <a:ext uri="{FF2B5EF4-FFF2-40B4-BE49-F238E27FC236}">
                  <a16:creationId xmlns:a16="http://schemas.microsoft.com/office/drawing/2014/main" id="{A293C958-5651-4AF3-80CD-851B661795D3}"/>
                </a:ext>
              </a:extLst>
            </p:cNvPr>
            <p:cNvCxnSpPr>
              <a:stCxn id="23" idx="3"/>
              <a:endCxn id="24" idx="1"/>
            </p:cNvCxnSpPr>
            <p:nvPr/>
          </p:nvCxnSpPr>
          <p:spPr>
            <a:xfrm flipH="1">
              <a:off x="7322486" y="4078918"/>
              <a:ext cx="485114" cy="866280"/>
            </a:xfrm>
            <a:prstGeom prst="bentConnector5">
              <a:avLst>
                <a:gd name="adj1" fmla="val -47123"/>
                <a:gd name="adj2" fmla="val 50000"/>
                <a:gd name="adj3" fmla="val 147123"/>
              </a:avLst>
            </a:prstGeom>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F7980AD-6DF6-4968-A14F-BF7E4FBA8E75}"/>
                </a:ext>
              </a:extLst>
            </p:cNvPr>
            <p:cNvCxnSpPr>
              <a:stCxn id="23" idx="0"/>
              <a:endCxn id="13" idx="2"/>
            </p:cNvCxnSpPr>
            <p:nvPr/>
          </p:nvCxnSpPr>
          <p:spPr>
            <a:xfrm rot="16200000" flipV="1">
              <a:off x="5011721" y="1823098"/>
              <a:ext cx="544561" cy="346302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7" name="Rectangle: Rounded Corners 26">
            <a:extLst>
              <a:ext uri="{FF2B5EF4-FFF2-40B4-BE49-F238E27FC236}">
                <a16:creationId xmlns:a16="http://schemas.microsoft.com/office/drawing/2014/main" id="{6A8825C4-32EB-4A72-B299-685FD33E4244}"/>
              </a:ext>
            </a:extLst>
          </p:cNvPr>
          <p:cNvSpPr/>
          <p:nvPr/>
        </p:nvSpPr>
        <p:spPr>
          <a:xfrm>
            <a:off x="7873328" y="4657956"/>
            <a:ext cx="3073272"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sap.ui.layout.form</a:t>
            </a:r>
          </a:p>
        </p:txBody>
      </p:sp>
      <p:cxnSp>
        <p:nvCxnSpPr>
          <p:cNvPr id="28" name="Connector: Elbow 27">
            <a:extLst>
              <a:ext uri="{FF2B5EF4-FFF2-40B4-BE49-F238E27FC236}">
                <a16:creationId xmlns:a16="http://schemas.microsoft.com/office/drawing/2014/main" id="{1C0AA9C8-2109-433C-8B5C-F1E1E22EC09B}"/>
              </a:ext>
            </a:extLst>
          </p:cNvPr>
          <p:cNvCxnSpPr>
            <a:stCxn id="27" idx="2"/>
          </p:cNvCxnSpPr>
          <p:nvPr/>
        </p:nvCxnSpPr>
        <p:spPr>
          <a:xfrm rot="16200000" flipH="1">
            <a:off x="9417684" y="5154292"/>
            <a:ext cx="454340" cy="46978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33AB5B2D-1806-46F9-8BC2-56242C6F5A90}"/>
              </a:ext>
            </a:extLst>
          </p:cNvPr>
          <p:cNvSpPr/>
          <p:nvPr/>
        </p:nvSpPr>
        <p:spPr>
          <a:xfrm>
            <a:off x="9099480" y="5567957"/>
            <a:ext cx="1584176" cy="50405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SimpleForm</a:t>
            </a:r>
          </a:p>
        </p:txBody>
      </p:sp>
      <p:cxnSp>
        <p:nvCxnSpPr>
          <p:cNvPr id="30" name="Connector: Elbow 29">
            <a:extLst>
              <a:ext uri="{FF2B5EF4-FFF2-40B4-BE49-F238E27FC236}">
                <a16:creationId xmlns:a16="http://schemas.microsoft.com/office/drawing/2014/main" id="{6DAE339B-A5E3-4870-BB4D-5C49CB803580}"/>
              </a:ext>
            </a:extLst>
          </p:cNvPr>
          <p:cNvCxnSpPr>
            <a:cxnSpLocks/>
          </p:cNvCxnSpPr>
          <p:nvPr/>
        </p:nvCxnSpPr>
        <p:spPr>
          <a:xfrm>
            <a:off x="6438448" y="4411015"/>
            <a:ext cx="2973967" cy="2469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Left Brace 46">
            <a:extLst>
              <a:ext uri="{FF2B5EF4-FFF2-40B4-BE49-F238E27FC236}">
                <a16:creationId xmlns:a16="http://schemas.microsoft.com/office/drawing/2014/main" id="{86EFB306-949F-4565-A7E9-76BC03FED221}"/>
              </a:ext>
            </a:extLst>
          </p:cNvPr>
          <p:cNvSpPr/>
          <p:nvPr/>
        </p:nvSpPr>
        <p:spPr>
          <a:xfrm rot="16200000">
            <a:off x="5243654" y="913871"/>
            <a:ext cx="642623" cy="10763269"/>
          </a:xfrm>
          <a:prstGeom prst="leftBrace">
            <a:avLst>
              <a:gd name="adj1" fmla="val 8333"/>
              <a:gd name="adj2" fmla="val 43186"/>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8" name="TextBox 47">
            <a:extLst>
              <a:ext uri="{FF2B5EF4-FFF2-40B4-BE49-F238E27FC236}">
                <a16:creationId xmlns:a16="http://schemas.microsoft.com/office/drawing/2014/main" id="{B99FC6CD-7B31-4FEE-8BC5-C1AB30E2CDF0}"/>
              </a:ext>
            </a:extLst>
          </p:cNvPr>
          <p:cNvSpPr txBox="1"/>
          <p:nvPr/>
        </p:nvSpPr>
        <p:spPr>
          <a:xfrm>
            <a:off x="3678429" y="6503367"/>
            <a:ext cx="2716614" cy="307777"/>
          </a:xfrm>
          <a:prstGeom prst="rect">
            <a:avLst/>
          </a:prstGeom>
          <a:noFill/>
        </p:spPr>
        <p:txBody>
          <a:bodyPr wrap="square" rtlCol="0">
            <a:spAutoFit/>
          </a:bodyPr>
          <a:lstStyle/>
          <a:p>
            <a:r>
              <a:rPr lang="en-US" sz="1400" b="1" dirty="0"/>
              <a:t>Some Frequently used Controls</a:t>
            </a:r>
          </a:p>
        </p:txBody>
      </p:sp>
    </p:spTree>
    <p:extLst>
      <p:ext uri="{BB962C8B-B14F-4D97-AF65-F5344CB8AC3E}">
        <p14:creationId xmlns:p14="http://schemas.microsoft.com/office/powerpoint/2010/main" val="3826501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Basics of control hierarchy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912381" cy="3416320"/>
          </a:xfrm>
          <a:prstGeom prst="rect">
            <a:avLst/>
          </a:prstGeom>
          <a:noFill/>
        </p:spPr>
        <p:txBody>
          <a:bodyPr wrap="square" rtlCol="0">
            <a:spAutoFit/>
          </a:bodyPr>
          <a:lstStyle/>
          <a:p>
            <a:pPr marL="285750" indent="-285750" algn="just">
              <a:buFont typeface="Arial" panose="020B0604020202020204" pitchFamily="34" charset="0"/>
              <a:buChar char="•"/>
            </a:pPr>
            <a:r>
              <a:rPr lang="en-US" dirty="0"/>
              <a:t>To use any control , first we have to </a:t>
            </a:r>
            <a:r>
              <a:rPr lang="en-US" b="1" dirty="0"/>
              <a:t>include controls’ parent class </a:t>
            </a:r>
            <a:r>
              <a:rPr lang="en-US" dirty="0"/>
              <a:t>into the view</a:t>
            </a:r>
          </a:p>
          <a:p>
            <a:pPr lvl="1" algn="just"/>
            <a:r>
              <a:rPr lang="en-US" dirty="0">
                <a:solidFill>
                  <a:srgbClr val="FF0000"/>
                </a:solidFill>
              </a:rPr>
              <a:t>For example</a:t>
            </a:r>
            <a:r>
              <a:rPr lang="en-US" dirty="0"/>
              <a:t>: To use the SimpleForm we have to include its parent class which is </a:t>
            </a:r>
            <a:r>
              <a:rPr lang="en-US" b="1" dirty="0"/>
              <a:t>sap.ui.layout.form</a:t>
            </a:r>
          </a:p>
          <a:p>
            <a:pPr marL="285750" indent="-285750" algn="just">
              <a:buFont typeface="Arial" panose="020B0604020202020204" pitchFamily="34" charset="0"/>
              <a:buChar char="•"/>
            </a:pPr>
            <a:r>
              <a:rPr lang="en-US" dirty="0"/>
              <a:t>The </a:t>
            </a:r>
            <a:r>
              <a:rPr lang="en-US" b="1" dirty="0"/>
              <a:t>namespace</a:t>
            </a:r>
            <a:r>
              <a:rPr lang="en-US" dirty="0"/>
              <a:t> have to given to the parent class </a:t>
            </a:r>
          </a:p>
          <a:p>
            <a:pPr algn="just"/>
            <a:r>
              <a:rPr lang="en-US" dirty="0"/>
              <a:t>         xmlns:</a:t>
            </a:r>
            <a:r>
              <a:rPr lang="en-US" dirty="0">
                <a:highlight>
                  <a:srgbClr val="FFFF00"/>
                </a:highlight>
              </a:rPr>
              <a:t>f</a:t>
            </a:r>
            <a:r>
              <a:rPr lang="en-US" dirty="0"/>
              <a:t>=“sap.ui.layout.form”</a:t>
            </a:r>
          </a:p>
          <a:p>
            <a:pPr marL="285750" indent="-285750" algn="just">
              <a:buFont typeface="Arial" panose="020B0604020202020204" pitchFamily="34" charset="0"/>
              <a:buChar char="•"/>
            </a:pPr>
            <a:r>
              <a:rPr lang="en-US" dirty="0"/>
              <a:t>When we use the aggregation of any control </a:t>
            </a:r>
            <a:r>
              <a:rPr lang="en-US" b="1" dirty="0"/>
              <a:t>same namespace will follow by the aggregation as parent.</a:t>
            </a:r>
          </a:p>
          <a:p>
            <a:pPr marL="285750" indent="-285750" algn="just">
              <a:buFont typeface="Arial" panose="020B0604020202020204" pitchFamily="34" charset="0"/>
              <a:buChar char="•"/>
            </a:pPr>
            <a:r>
              <a:rPr lang="en-US" dirty="0"/>
              <a:t>The </a:t>
            </a:r>
            <a:r>
              <a:rPr lang="en-US" b="1" dirty="0"/>
              <a:t>control name </a:t>
            </a:r>
            <a:r>
              <a:rPr lang="en-US" dirty="0"/>
              <a:t>must start with </a:t>
            </a:r>
            <a:r>
              <a:rPr lang="en-US" b="1" dirty="0"/>
              <a:t>capital letter </a:t>
            </a:r>
            <a:r>
              <a:rPr lang="en-US" dirty="0"/>
              <a:t>and the </a:t>
            </a:r>
            <a:r>
              <a:rPr lang="en-US" b="1" dirty="0"/>
              <a:t>aggregation name </a:t>
            </a:r>
            <a:r>
              <a:rPr lang="en-US" dirty="0"/>
              <a:t>starts with </a:t>
            </a:r>
            <a:r>
              <a:rPr lang="en-US" b="1" dirty="0"/>
              <a:t>small letter.</a:t>
            </a:r>
          </a:p>
          <a:p>
            <a:pPr marL="285750" indent="-285750" algn="just">
              <a:buFont typeface="Arial" panose="020B0604020202020204" pitchFamily="34" charset="0"/>
              <a:buChar char="•"/>
            </a:pPr>
            <a:r>
              <a:rPr lang="en-US" dirty="0"/>
              <a:t>We have to check which control will aggregate to the control itself, if the aggregate control is the Control class or element class we can pass any of their child class to the aggregation.</a:t>
            </a:r>
            <a:r>
              <a:rPr lang="en-US" b="1" dirty="0"/>
              <a:t> </a:t>
            </a:r>
          </a:p>
          <a:p>
            <a:pPr algn="just"/>
            <a:r>
              <a:rPr lang="en-US" b="1" dirty="0"/>
              <a:t>             </a:t>
            </a:r>
            <a:r>
              <a:rPr lang="en-US" dirty="0"/>
              <a:t>for example:</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B2F31862-F391-47E5-8943-B9CFB0DBFEFC}"/>
              </a:ext>
            </a:extLst>
          </p:cNvPr>
          <p:cNvPicPr>
            <a:picLocks noChangeAspect="1"/>
          </p:cNvPicPr>
          <p:nvPr/>
        </p:nvPicPr>
        <p:blipFill>
          <a:blip r:embed="rId3"/>
          <a:stretch>
            <a:fillRect/>
          </a:stretch>
        </p:blipFill>
        <p:spPr>
          <a:xfrm>
            <a:off x="9310152" y="896528"/>
            <a:ext cx="2428875" cy="12834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43429F6E-CEC1-4B3E-968E-CF0DE946B239}"/>
              </a:ext>
            </a:extLst>
          </p:cNvPr>
          <p:cNvPicPr>
            <a:picLocks noChangeAspect="1"/>
          </p:cNvPicPr>
          <p:nvPr/>
        </p:nvPicPr>
        <p:blipFill>
          <a:blip r:embed="rId4"/>
          <a:stretch>
            <a:fillRect/>
          </a:stretch>
        </p:blipFill>
        <p:spPr>
          <a:xfrm>
            <a:off x="948167" y="4356378"/>
            <a:ext cx="3192905" cy="1137327"/>
          </a:xfrm>
          <a:prstGeom prst="rect">
            <a:avLst/>
          </a:prstGeom>
        </p:spPr>
      </p:pic>
      <p:cxnSp>
        <p:nvCxnSpPr>
          <p:cNvPr id="12" name="Straight Arrow Connector 11">
            <a:extLst>
              <a:ext uri="{FF2B5EF4-FFF2-40B4-BE49-F238E27FC236}">
                <a16:creationId xmlns:a16="http://schemas.microsoft.com/office/drawing/2014/main" id="{A4FFD411-8929-4F9A-A6D0-EFEE2BC9EE4B}"/>
              </a:ext>
            </a:extLst>
          </p:cNvPr>
          <p:cNvCxnSpPr>
            <a:cxnSpLocks/>
            <a:stCxn id="15" idx="1"/>
          </p:cNvCxnSpPr>
          <p:nvPr/>
        </p:nvCxnSpPr>
        <p:spPr>
          <a:xfrm flipH="1">
            <a:off x="3483533" y="4941154"/>
            <a:ext cx="1790700" cy="952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5" name="TextBox 14">
            <a:extLst>
              <a:ext uri="{FF2B5EF4-FFF2-40B4-BE49-F238E27FC236}">
                <a16:creationId xmlns:a16="http://schemas.microsoft.com/office/drawing/2014/main" id="{C5D4A791-E88C-4450-9768-1BEC661143C4}"/>
              </a:ext>
            </a:extLst>
          </p:cNvPr>
          <p:cNvSpPr txBox="1"/>
          <p:nvPr/>
        </p:nvSpPr>
        <p:spPr>
          <a:xfrm>
            <a:off x="5274233" y="4356378"/>
            <a:ext cx="2563481" cy="1169551"/>
          </a:xfrm>
          <a:prstGeom prst="rect">
            <a:avLst/>
          </a:prstGeom>
          <a:noFill/>
        </p:spPr>
        <p:txBody>
          <a:bodyPr wrap="square" rtlCol="0">
            <a:spAutoFit/>
          </a:bodyPr>
          <a:lstStyle/>
          <a:p>
            <a:pPr algn="just"/>
            <a:r>
              <a:rPr lang="en-US" sz="1400" dirty="0"/>
              <a:t>As the &lt;f:content&gt; extend the element class we can use the &lt;Label&gt; which is also child of element class inside the &lt;f:content&gt; </a:t>
            </a:r>
          </a:p>
        </p:txBody>
      </p:sp>
      <p:pic>
        <p:nvPicPr>
          <p:cNvPr id="10" name="Picture 9">
            <a:extLst>
              <a:ext uri="{FF2B5EF4-FFF2-40B4-BE49-F238E27FC236}">
                <a16:creationId xmlns:a16="http://schemas.microsoft.com/office/drawing/2014/main" id="{F3E3D841-FC28-4965-B948-0B21EFAF80E2}"/>
              </a:ext>
            </a:extLst>
          </p:cNvPr>
          <p:cNvPicPr>
            <a:picLocks noChangeAspect="1"/>
          </p:cNvPicPr>
          <p:nvPr/>
        </p:nvPicPr>
        <p:blipFill>
          <a:blip r:embed="rId5"/>
          <a:stretch>
            <a:fillRect/>
          </a:stretch>
        </p:blipFill>
        <p:spPr>
          <a:xfrm>
            <a:off x="9310152" y="2612571"/>
            <a:ext cx="2428875" cy="19833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38818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XML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algn="just"/>
            <a:r>
              <a:rPr lang="en-US" b="1" dirty="0"/>
              <a:t>What is XML?</a:t>
            </a:r>
          </a:p>
          <a:p>
            <a:pPr marL="285750" indent="-285750" algn="just">
              <a:buFont typeface="Arial" panose="020B0604020202020204" pitchFamily="34" charset="0"/>
              <a:buChar char="•"/>
            </a:pPr>
            <a:r>
              <a:rPr lang="en-US" dirty="0"/>
              <a:t>XML stands for eXtensible Markup Language, it was originally developed to move data from one to another technology. It became popular to communicate between heterogeneous technologies.</a:t>
            </a:r>
          </a:p>
          <a:p>
            <a:pPr marL="285750" indent="-285750" algn="just">
              <a:buFont typeface="Arial" panose="020B0604020202020204" pitchFamily="34" charset="0"/>
              <a:buChar char="•"/>
            </a:pPr>
            <a:r>
              <a:rPr lang="en-US" dirty="0"/>
              <a:t>XML is a tree data structure. Unlike HTML, we can use custom tags. Every programming language must support XML.</a:t>
            </a:r>
          </a:p>
          <a:p>
            <a:pPr marL="285750" indent="-285750" algn="just">
              <a:buFont typeface="Arial" panose="020B0604020202020204" pitchFamily="34" charset="0"/>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2" name="TextBox 11">
            <a:extLst>
              <a:ext uri="{FF2B5EF4-FFF2-40B4-BE49-F238E27FC236}">
                <a16:creationId xmlns:a16="http://schemas.microsoft.com/office/drawing/2014/main" id="{98B83472-C823-438D-A335-938B01D68937}"/>
              </a:ext>
            </a:extLst>
          </p:cNvPr>
          <p:cNvSpPr txBox="1"/>
          <p:nvPr/>
        </p:nvSpPr>
        <p:spPr>
          <a:xfrm>
            <a:off x="532813" y="4169616"/>
            <a:ext cx="6172200" cy="646331"/>
          </a:xfrm>
          <a:prstGeom prst="rect">
            <a:avLst/>
          </a:prstGeom>
          <a:noFill/>
        </p:spPr>
        <p:txBody>
          <a:bodyPr wrap="square">
            <a:spAutoFit/>
          </a:bodyPr>
          <a:lstStyle/>
          <a:p>
            <a:r>
              <a:rPr lang="en-US" dirty="0"/>
              <a:t>Data Objects </a:t>
            </a:r>
            <a:r>
              <a:rPr lang="en-US" dirty="0">
                <a:sym typeface="Wingdings" panose="05000000000000000000" pitchFamily="2" charset="2"/>
              </a:rPr>
              <a:t> XML – Rendering</a:t>
            </a:r>
          </a:p>
          <a:p>
            <a:r>
              <a:rPr lang="en-US" dirty="0">
                <a:sym typeface="Wingdings" panose="05000000000000000000" pitchFamily="2" charset="2"/>
              </a:rPr>
              <a:t>XML  Data Object – Parsing</a:t>
            </a:r>
          </a:p>
        </p:txBody>
      </p:sp>
      <p:grpSp>
        <p:nvGrpSpPr>
          <p:cNvPr id="13" name="Group 12">
            <a:extLst>
              <a:ext uri="{FF2B5EF4-FFF2-40B4-BE49-F238E27FC236}">
                <a16:creationId xmlns:a16="http://schemas.microsoft.com/office/drawing/2014/main" id="{B18077B9-0731-494B-8381-96B9D13AF57D}"/>
              </a:ext>
            </a:extLst>
          </p:cNvPr>
          <p:cNvGrpSpPr/>
          <p:nvPr/>
        </p:nvGrpSpPr>
        <p:grpSpPr>
          <a:xfrm>
            <a:off x="2437397" y="2257901"/>
            <a:ext cx="6810375" cy="1754326"/>
            <a:chOff x="1125860" y="3501008"/>
            <a:chExt cx="9721080" cy="1512168"/>
          </a:xfrm>
        </p:grpSpPr>
        <p:sp>
          <p:nvSpPr>
            <p:cNvPr id="14" name="Rectangle 13">
              <a:extLst>
                <a:ext uri="{FF2B5EF4-FFF2-40B4-BE49-F238E27FC236}">
                  <a16:creationId xmlns:a16="http://schemas.microsoft.com/office/drawing/2014/main" id="{E13FB919-F899-4872-ABDC-E600C8DAFA48}"/>
                </a:ext>
              </a:extLst>
            </p:cNvPr>
            <p:cNvSpPr/>
            <p:nvPr/>
          </p:nvSpPr>
          <p:spPr>
            <a:xfrm>
              <a:off x="1125860" y="3501008"/>
              <a:ext cx="2376264" cy="151216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Portal</a:t>
              </a:r>
            </a:p>
            <a:p>
              <a:pPr algn="ctr"/>
              <a:r>
                <a:rPr lang="en-US" dirty="0"/>
                <a:t>Java</a:t>
              </a:r>
            </a:p>
          </p:txBody>
        </p:sp>
        <p:sp>
          <p:nvSpPr>
            <p:cNvPr id="15" name="Rectangle 14">
              <a:extLst>
                <a:ext uri="{FF2B5EF4-FFF2-40B4-BE49-F238E27FC236}">
                  <a16:creationId xmlns:a16="http://schemas.microsoft.com/office/drawing/2014/main" id="{94EB4F47-968C-4A1F-BF60-A02C7C3A6FE6}"/>
                </a:ext>
              </a:extLst>
            </p:cNvPr>
            <p:cNvSpPr/>
            <p:nvPr/>
          </p:nvSpPr>
          <p:spPr>
            <a:xfrm>
              <a:off x="8470676" y="3501008"/>
              <a:ext cx="2376264" cy="151216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App </a:t>
              </a:r>
            </a:p>
            <a:p>
              <a:pPr algn="ctr"/>
              <a:r>
                <a:rPr lang="en-US" dirty="0"/>
                <a:t>ABAP</a:t>
              </a:r>
            </a:p>
            <a:p>
              <a:pPr algn="ctr"/>
              <a:r>
                <a:rPr lang="en-US" dirty="0"/>
                <a:t>If_ixml</a:t>
              </a:r>
            </a:p>
          </p:txBody>
        </p:sp>
        <p:sp>
          <p:nvSpPr>
            <p:cNvPr id="16" name="Arrow: Right 15">
              <a:extLst>
                <a:ext uri="{FF2B5EF4-FFF2-40B4-BE49-F238E27FC236}">
                  <a16:creationId xmlns:a16="http://schemas.microsoft.com/office/drawing/2014/main" id="{13DC4E90-D43D-48AB-9551-DFC63757EAE4}"/>
                </a:ext>
              </a:extLst>
            </p:cNvPr>
            <p:cNvSpPr/>
            <p:nvPr/>
          </p:nvSpPr>
          <p:spPr>
            <a:xfrm>
              <a:off x="3502124" y="3636672"/>
              <a:ext cx="4968552" cy="504056"/>
            </a:xfrm>
            <a:prstGeom prst="righ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sp>
          <p:nvSpPr>
            <p:cNvPr id="17" name="Arrow: Left 16">
              <a:extLst>
                <a:ext uri="{FF2B5EF4-FFF2-40B4-BE49-F238E27FC236}">
                  <a16:creationId xmlns:a16="http://schemas.microsoft.com/office/drawing/2014/main" id="{1956C7D1-48A1-4088-A498-C40EFBC6EE46}"/>
                </a:ext>
              </a:extLst>
            </p:cNvPr>
            <p:cNvSpPr/>
            <p:nvPr/>
          </p:nvSpPr>
          <p:spPr>
            <a:xfrm>
              <a:off x="3502124" y="4437111"/>
              <a:ext cx="4968552" cy="504056"/>
            </a:xfrm>
            <a:prstGeom prst="lef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grpSp>
      <p:sp>
        <p:nvSpPr>
          <p:cNvPr id="4" name="TextBox 3">
            <a:extLst>
              <a:ext uri="{FF2B5EF4-FFF2-40B4-BE49-F238E27FC236}">
                <a16:creationId xmlns:a16="http://schemas.microsoft.com/office/drawing/2014/main" id="{5FF6F524-6FDC-40B4-B2DC-B456F77842EC}"/>
              </a:ext>
            </a:extLst>
          </p:cNvPr>
          <p:cNvSpPr txBox="1"/>
          <p:nvPr/>
        </p:nvSpPr>
        <p:spPr>
          <a:xfrm>
            <a:off x="7562960" y="4272532"/>
            <a:ext cx="3915362" cy="2308324"/>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solidFill>
                  <a:schemeClr val="tx1"/>
                </a:solidFill>
              </a:rPr>
              <a:t>Why XML View is better than other Views?</a:t>
            </a:r>
          </a:p>
          <a:p>
            <a:pPr marL="285750" indent="-285750">
              <a:buFont typeface="Arial" panose="020B0604020202020204" pitchFamily="34" charset="0"/>
              <a:buChar char="•"/>
            </a:pPr>
            <a:r>
              <a:rPr lang="en-US" dirty="0">
                <a:solidFill>
                  <a:schemeClr val="tx1"/>
                </a:solidFill>
              </a:rPr>
              <a:t>It is industry Standard.</a:t>
            </a:r>
          </a:p>
          <a:p>
            <a:pPr marL="285750" indent="-285750">
              <a:buFont typeface="Arial" panose="020B0604020202020204" pitchFamily="34" charset="0"/>
              <a:buChar char="•"/>
            </a:pPr>
            <a:r>
              <a:rPr lang="en-US" dirty="0">
                <a:solidFill>
                  <a:schemeClr val="tx1"/>
                </a:solidFill>
              </a:rPr>
              <a:t>XML handles the control id properly</a:t>
            </a:r>
          </a:p>
          <a:p>
            <a:pPr marL="285750" indent="-285750">
              <a:buFont typeface="Arial" panose="020B0604020202020204" pitchFamily="34" charset="0"/>
              <a:buChar char="•"/>
            </a:pPr>
            <a:r>
              <a:rPr lang="en-US" dirty="0">
                <a:solidFill>
                  <a:schemeClr val="tx1"/>
                </a:solidFill>
              </a:rPr>
              <a:t>XML rendering is faster </a:t>
            </a:r>
          </a:p>
          <a:p>
            <a:pPr marL="285750" indent="-285750">
              <a:buFont typeface="Arial" panose="020B0604020202020204" pitchFamily="34" charset="0"/>
              <a:buChar char="•"/>
            </a:pPr>
            <a:r>
              <a:rPr lang="en-US" dirty="0">
                <a:solidFill>
                  <a:schemeClr val="tx1"/>
                </a:solidFill>
              </a:rPr>
              <a:t>XML properly follows the MVC </a:t>
            </a:r>
          </a:p>
          <a:p>
            <a:r>
              <a:rPr lang="en-US" dirty="0">
                <a:solidFill>
                  <a:schemeClr val="tx1"/>
                </a:solidFill>
              </a:rPr>
              <a:t>      Architecture.</a:t>
            </a:r>
          </a:p>
          <a:p>
            <a:endParaRPr lang="en-US" dirty="0"/>
          </a:p>
        </p:txBody>
      </p:sp>
    </p:spTree>
    <p:extLst>
      <p:ext uri="{BB962C8B-B14F-4D97-AF65-F5344CB8AC3E}">
        <p14:creationId xmlns:p14="http://schemas.microsoft.com/office/powerpoint/2010/main" val="1373333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XML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D80B709-EAB7-4DF1-B80C-A7B38EEA487D}"/>
              </a:ext>
            </a:extLst>
          </p:cNvPr>
          <p:cNvSpPr txBox="1"/>
          <p:nvPr/>
        </p:nvSpPr>
        <p:spPr>
          <a:xfrm>
            <a:off x="261764" y="899722"/>
            <a:ext cx="5024611" cy="3693319"/>
          </a:xfrm>
          <a:prstGeom prst="rect">
            <a:avLst/>
          </a:prstGeom>
          <a:noFill/>
        </p:spPr>
        <p:txBody>
          <a:bodyPr wrap="square" rtlCol="0">
            <a:spAutoFit/>
          </a:bodyPr>
          <a:lstStyle/>
          <a:p>
            <a:r>
              <a:rPr lang="en-US" dirty="0"/>
              <a:t>&lt;data&gt;</a:t>
            </a:r>
          </a:p>
          <a:p>
            <a:r>
              <a:rPr lang="en-US" dirty="0"/>
              <a:t>	&lt;empStr&gt;</a:t>
            </a:r>
          </a:p>
          <a:p>
            <a:r>
              <a:rPr lang="en-US" dirty="0"/>
              <a:t>		&lt;empId&gt;5000&lt;/empId&gt;</a:t>
            </a:r>
          </a:p>
          <a:p>
            <a:r>
              <a:rPr lang="en-US" dirty="0"/>
              <a:t>		&lt;empName&gt;Jack&lt;/empName&gt;</a:t>
            </a:r>
          </a:p>
          <a:p>
            <a:r>
              <a:rPr lang="en-US" dirty="0"/>
              <a:t>		&lt;salary&gt;9500&lt;/salary&gt;</a:t>
            </a:r>
          </a:p>
          <a:p>
            <a:r>
              <a:rPr lang="en-US" dirty="0"/>
              <a:t>		&lt;currency&gt;EUR&lt;/currency&gt;</a:t>
            </a:r>
          </a:p>
          <a:p>
            <a:r>
              <a:rPr lang="en-US" dirty="0"/>
              <a:t>	&lt;/empStr&gt;</a:t>
            </a:r>
          </a:p>
          <a:p>
            <a:r>
              <a:rPr lang="en-US" dirty="0"/>
              <a:t>	&lt;empTab&gt;</a:t>
            </a:r>
          </a:p>
          <a:p>
            <a:r>
              <a:rPr lang="en-US" dirty="0"/>
              <a:t>		&lt;row&gt;</a:t>
            </a:r>
          </a:p>
          <a:p>
            <a:r>
              <a:rPr lang="en-US" dirty="0"/>
              <a:t>			….</a:t>
            </a:r>
          </a:p>
          <a:p>
            <a:r>
              <a:rPr lang="en-US" dirty="0"/>
              <a:t>		&lt;/row&gt;</a:t>
            </a:r>
          </a:p>
          <a:p>
            <a:r>
              <a:rPr lang="en-US" dirty="0"/>
              <a:t>	&lt;/empTab&gt;</a:t>
            </a:r>
          </a:p>
          <a:p>
            <a:r>
              <a:rPr lang="en-US" dirty="0"/>
              <a:t>&lt;/data&gt;</a:t>
            </a:r>
          </a:p>
        </p:txBody>
      </p:sp>
      <p:pic>
        <p:nvPicPr>
          <p:cNvPr id="7" name="Picture 2">
            <a:extLst>
              <a:ext uri="{FF2B5EF4-FFF2-40B4-BE49-F238E27FC236}">
                <a16:creationId xmlns:a16="http://schemas.microsoft.com/office/drawing/2014/main" id="{A3CA04F6-E273-4D78-B710-4B2C21B5F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7648" y="1218810"/>
            <a:ext cx="2410215" cy="24102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7FEE048-5C6D-4AAB-B355-500CF764D461}"/>
              </a:ext>
            </a:extLst>
          </p:cNvPr>
          <p:cNvSpPr txBox="1"/>
          <p:nvPr/>
        </p:nvSpPr>
        <p:spPr>
          <a:xfrm>
            <a:off x="261764" y="4727172"/>
            <a:ext cx="3638550" cy="400110"/>
          </a:xfrm>
          <a:prstGeom prst="rect">
            <a:avLst/>
          </a:prstGeom>
          <a:noFill/>
        </p:spPr>
        <p:txBody>
          <a:bodyPr wrap="square" rtlCol="0">
            <a:spAutoFit/>
          </a:bodyPr>
          <a:lstStyle/>
          <a:p>
            <a:r>
              <a:rPr lang="en-US" sz="2000" b="1" u="sng" dirty="0"/>
              <a:t>Skeleton of XML View</a:t>
            </a:r>
          </a:p>
        </p:txBody>
      </p:sp>
      <p:sp>
        <p:nvSpPr>
          <p:cNvPr id="10" name="TextBox 9">
            <a:extLst>
              <a:ext uri="{FF2B5EF4-FFF2-40B4-BE49-F238E27FC236}">
                <a16:creationId xmlns:a16="http://schemas.microsoft.com/office/drawing/2014/main" id="{0C56D13F-C451-4B1B-BB04-7D983E4F16EA}"/>
              </a:ext>
            </a:extLst>
          </p:cNvPr>
          <p:cNvSpPr txBox="1"/>
          <p:nvPr/>
        </p:nvSpPr>
        <p:spPr>
          <a:xfrm>
            <a:off x="261764" y="5083611"/>
            <a:ext cx="9115426" cy="1477328"/>
          </a:xfrm>
          <a:prstGeom prst="rect">
            <a:avLst/>
          </a:prstGeom>
          <a:noFill/>
        </p:spPr>
        <p:txBody>
          <a:bodyPr wrap="square">
            <a:spAutoFit/>
          </a:bodyPr>
          <a:lstStyle/>
          <a:p>
            <a:pPr algn="just"/>
            <a:r>
              <a:rPr lang="en-US" dirty="0"/>
              <a:t>&lt;</a:t>
            </a:r>
            <a:r>
              <a:rPr lang="en-US" b="1" dirty="0" err="1"/>
              <a:t>mvc:</a:t>
            </a:r>
            <a:r>
              <a:rPr lang="en-US" dirty="0" err="1"/>
              <a:t>View</a:t>
            </a:r>
            <a:r>
              <a:rPr lang="en-US" dirty="0"/>
              <a:t> </a:t>
            </a:r>
            <a:r>
              <a:rPr lang="en-US" b="1" dirty="0" err="1"/>
              <a:t>xmlns:mvc</a:t>
            </a:r>
            <a:r>
              <a:rPr lang="en-US" b="1" dirty="0"/>
              <a:t>=“</a:t>
            </a:r>
            <a:r>
              <a:rPr lang="en-US" b="1" dirty="0" err="1"/>
              <a:t>sap.ui.core.mvc</a:t>
            </a:r>
            <a:r>
              <a:rPr lang="en-US" b="1" dirty="0"/>
              <a:t>” </a:t>
            </a:r>
            <a:r>
              <a:rPr lang="en-US" b="1" dirty="0" err="1">
                <a:solidFill>
                  <a:srgbClr val="C00000"/>
                </a:solidFill>
              </a:rPr>
              <a:t>xmlns</a:t>
            </a:r>
            <a:r>
              <a:rPr lang="en-US" b="1" dirty="0"/>
              <a:t>=“</a:t>
            </a:r>
            <a:r>
              <a:rPr lang="en-US" b="1" dirty="0" err="1"/>
              <a:t>sap.m</a:t>
            </a:r>
            <a:r>
              <a:rPr lang="en-US" b="1" dirty="0"/>
              <a:t>” </a:t>
            </a:r>
            <a:r>
              <a:rPr lang="en-US" dirty="0" err="1"/>
              <a:t>controllerName</a:t>
            </a:r>
            <a:r>
              <a:rPr lang="en-US" dirty="0"/>
              <a:t>=“</a:t>
            </a:r>
            <a:r>
              <a:rPr lang="en-US" dirty="0" err="1"/>
              <a:t>pathOfContro</a:t>
            </a:r>
            <a:r>
              <a:rPr lang="en-US" dirty="0"/>
              <a:t>.”&gt;</a:t>
            </a:r>
          </a:p>
          <a:p>
            <a:pPr algn="just"/>
            <a:endParaRPr lang="en-US" dirty="0"/>
          </a:p>
          <a:p>
            <a:r>
              <a:rPr lang="en-US" dirty="0"/>
              <a:t>	&lt;Button text=“Click Me”&gt;&lt;/Button&gt;</a:t>
            </a:r>
          </a:p>
          <a:p>
            <a:endParaRPr lang="en-US" dirty="0"/>
          </a:p>
          <a:p>
            <a:r>
              <a:rPr lang="en-US" dirty="0"/>
              <a:t>&lt;/</a:t>
            </a:r>
            <a:r>
              <a:rPr lang="en-US" b="1" dirty="0" err="1"/>
              <a:t>mvc:</a:t>
            </a:r>
            <a:r>
              <a:rPr lang="en-US" dirty="0" err="1"/>
              <a:t>View</a:t>
            </a:r>
            <a:r>
              <a:rPr lang="en-US" dirty="0"/>
              <a:t>&gt;</a:t>
            </a:r>
          </a:p>
        </p:txBody>
      </p:sp>
      <p:cxnSp>
        <p:nvCxnSpPr>
          <p:cNvPr id="11" name="Straight Arrow Connector 10">
            <a:extLst>
              <a:ext uri="{FF2B5EF4-FFF2-40B4-BE49-F238E27FC236}">
                <a16:creationId xmlns:a16="http://schemas.microsoft.com/office/drawing/2014/main" id="{4CE0A108-EB5A-4DAC-82D4-63C128553ED7}"/>
              </a:ext>
            </a:extLst>
          </p:cNvPr>
          <p:cNvCxnSpPr/>
          <p:nvPr/>
        </p:nvCxnSpPr>
        <p:spPr>
          <a:xfrm>
            <a:off x="1057275" y="1093358"/>
            <a:ext cx="482917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E5ED50A4-3C67-4A57-AEAD-49067309AAEA}"/>
              </a:ext>
            </a:extLst>
          </p:cNvPr>
          <p:cNvSpPr txBox="1"/>
          <p:nvPr/>
        </p:nvSpPr>
        <p:spPr>
          <a:xfrm>
            <a:off x="5886450" y="899721"/>
            <a:ext cx="18669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Root Element</a:t>
            </a:r>
          </a:p>
        </p:txBody>
      </p:sp>
      <p:sp>
        <p:nvSpPr>
          <p:cNvPr id="13" name="TextBox 12">
            <a:extLst>
              <a:ext uri="{FF2B5EF4-FFF2-40B4-BE49-F238E27FC236}">
                <a16:creationId xmlns:a16="http://schemas.microsoft.com/office/drawing/2014/main" id="{C84AB250-7738-475F-A0AE-1EC45EE44277}"/>
              </a:ext>
            </a:extLst>
          </p:cNvPr>
          <p:cNvSpPr txBox="1"/>
          <p:nvPr/>
        </p:nvSpPr>
        <p:spPr>
          <a:xfrm>
            <a:off x="5907768" y="1837503"/>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&lt;data&gt; tag</a:t>
            </a:r>
          </a:p>
        </p:txBody>
      </p:sp>
      <p:cxnSp>
        <p:nvCxnSpPr>
          <p:cNvPr id="14" name="Connector: Elbow 13">
            <a:extLst>
              <a:ext uri="{FF2B5EF4-FFF2-40B4-BE49-F238E27FC236}">
                <a16:creationId xmlns:a16="http://schemas.microsoft.com/office/drawing/2014/main" id="{CFA9827D-303C-409B-8F90-DDC3D251A862}"/>
              </a:ext>
            </a:extLst>
          </p:cNvPr>
          <p:cNvCxnSpPr>
            <a:cxnSpLocks/>
            <a:endCxn id="13" idx="0"/>
          </p:cNvCxnSpPr>
          <p:nvPr/>
        </p:nvCxnSpPr>
        <p:spPr>
          <a:xfrm>
            <a:off x="2283732" y="1371222"/>
            <a:ext cx="4557486" cy="4662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Connector: Elbow 14">
            <a:extLst>
              <a:ext uri="{FF2B5EF4-FFF2-40B4-BE49-F238E27FC236}">
                <a16:creationId xmlns:a16="http://schemas.microsoft.com/office/drawing/2014/main" id="{84FDBA70-0BA0-4BDB-80CD-62A6FE2AC578}"/>
              </a:ext>
            </a:extLst>
          </p:cNvPr>
          <p:cNvCxnSpPr>
            <a:cxnSpLocks/>
            <a:endCxn id="13" idx="2"/>
          </p:cNvCxnSpPr>
          <p:nvPr/>
        </p:nvCxnSpPr>
        <p:spPr>
          <a:xfrm flipV="1">
            <a:off x="2283732" y="2483834"/>
            <a:ext cx="4557486" cy="53521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16" name="TextBox 15">
            <a:extLst>
              <a:ext uri="{FF2B5EF4-FFF2-40B4-BE49-F238E27FC236}">
                <a16:creationId xmlns:a16="http://schemas.microsoft.com/office/drawing/2014/main" id="{4C92F997-D89B-4FEC-8757-D47B946A6FBD}"/>
              </a:ext>
            </a:extLst>
          </p:cNvPr>
          <p:cNvSpPr txBox="1"/>
          <p:nvPr/>
        </p:nvSpPr>
        <p:spPr>
          <a:xfrm>
            <a:off x="5907768" y="3375487"/>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&lt;empStr&gt; tag</a:t>
            </a:r>
          </a:p>
        </p:txBody>
      </p:sp>
      <p:sp>
        <p:nvSpPr>
          <p:cNvPr id="17" name="Right Brace 16">
            <a:extLst>
              <a:ext uri="{FF2B5EF4-FFF2-40B4-BE49-F238E27FC236}">
                <a16:creationId xmlns:a16="http://schemas.microsoft.com/office/drawing/2014/main" id="{A766096A-8554-4269-8776-FFCFA05B81FC}"/>
              </a:ext>
            </a:extLst>
          </p:cNvPr>
          <p:cNvSpPr/>
          <p:nvPr/>
        </p:nvSpPr>
        <p:spPr>
          <a:xfrm>
            <a:off x="4972050" y="1485900"/>
            <a:ext cx="314325" cy="10961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8471D421-7AE5-4740-ADE6-9F27FB26326C}"/>
              </a:ext>
            </a:extLst>
          </p:cNvPr>
          <p:cNvCxnSpPr>
            <a:cxnSpLocks/>
            <a:stCxn id="17" idx="1"/>
            <a:endCxn id="16" idx="1"/>
          </p:cNvCxnSpPr>
          <p:nvPr/>
        </p:nvCxnSpPr>
        <p:spPr>
          <a:xfrm rot="10800000" flipH="1" flipV="1">
            <a:off x="5286374" y="2033963"/>
            <a:ext cx="621393" cy="1664690"/>
          </a:xfrm>
          <a:prstGeom prst="bentConnector3">
            <a:avLst>
              <a:gd name="adj1" fmla="val 48462"/>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96617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4</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5078313"/>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Introduction to UI5 SDK.</a:t>
            </a:r>
          </a:p>
          <a:p>
            <a:pPr marL="285750" indent="-285750">
              <a:buClr>
                <a:schemeClr val="tx1"/>
              </a:buClr>
              <a:buFont typeface="Arial" panose="020B0604020202020204" pitchFamily="34" charset="0"/>
              <a:buChar char="•"/>
            </a:pPr>
            <a:r>
              <a:rPr lang="en-US" dirty="0"/>
              <a:t>Views In SAP UI5</a:t>
            </a:r>
          </a:p>
          <a:p>
            <a:pPr marL="285750" indent="-285750">
              <a:buClr>
                <a:schemeClr val="tx1"/>
              </a:buClr>
              <a:buFont typeface="Arial" panose="020B0604020202020204" pitchFamily="34" charset="0"/>
              <a:buChar char="•"/>
            </a:pPr>
            <a:r>
              <a:rPr lang="en-US" dirty="0"/>
              <a:t>Initializing JS view</a:t>
            </a:r>
          </a:p>
          <a:p>
            <a:pPr marL="285750" indent="-285750">
              <a:buClr>
                <a:schemeClr val="tx1"/>
              </a:buClr>
              <a:buFont typeface="Arial" panose="020B0604020202020204" pitchFamily="34" charset="0"/>
              <a:buChar char="•"/>
            </a:pPr>
            <a:r>
              <a:rPr lang="en-US" dirty="0"/>
              <a:t>What is Controller?</a:t>
            </a:r>
          </a:p>
          <a:p>
            <a:pPr marL="285750" indent="-285750">
              <a:buClr>
                <a:schemeClr val="tx1"/>
              </a:buClr>
              <a:buFont typeface="Arial" panose="020B0604020202020204" pitchFamily="34" charset="0"/>
              <a:buChar char="•"/>
            </a:pPr>
            <a:r>
              <a:rPr lang="en-US" dirty="0"/>
              <a:t>Structure of controller</a:t>
            </a:r>
          </a:p>
          <a:p>
            <a:pPr marL="285750" indent="-285750">
              <a:buClr>
                <a:schemeClr val="tx1"/>
              </a:buClr>
              <a:buFont typeface="Arial" panose="020B0604020202020204" pitchFamily="34" charset="0"/>
              <a:buChar char="•"/>
            </a:pPr>
            <a:r>
              <a:rPr lang="en-US" dirty="0"/>
              <a:t>Creating our first controller</a:t>
            </a:r>
          </a:p>
          <a:p>
            <a:pPr marL="285750" indent="-285750">
              <a:buClr>
                <a:schemeClr val="tx1"/>
              </a:buClr>
              <a:buFont typeface="Arial" panose="020B0604020202020204" pitchFamily="34" charset="0"/>
              <a:buChar char="•"/>
            </a:pPr>
            <a:r>
              <a:rPr lang="en-US" dirty="0"/>
              <a:t>How UI5 framework works</a:t>
            </a:r>
          </a:p>
          <a:p>
            <a:pPr marL="285750" indent="-285750">
              <a:buClr>
                <a:schemeClr val="tx1"/>
              </a:buClr>
              <a:buFont typeface="Arial" panose="020B0604020202020204" pitchFamily="34" charset="0"/>
              <a:buChar char="•"/>
            </a:pPr>
            <a:r>
              <a:rPr lang="en-US" dirty="0"/>
              <a:t>Basics of controller</a:t>
            </a:r>
          </a:p>
          <a:p>
            <a:pPr marL="285750" indent="-285750">
              <a:buClr>
                <a:schemeClr val="tx1"/>
              </a:buClr>
              <a:buFont typeface="Arial" panose="020B0604020202020204" pitchFamily="34" charset="0"/>
              <a:buChar char="•"/>
            </a:pPr>
            <a:r>
              <a:rPr lang="en-US" dirty="0"/>
              <a:t>Basics of OOPS</a:t>
            </a:r>
          </a:p>
          <a:p>
            <a:pPr marL="285750" indent="-285750">
              <a:buClr>
                <a:schemeClr val="tx1"/>
              </a:buClr>
              <a:buFont typeface="Arial" panose="020B0604020202020204" pitchFamily="34" charset="0"/>
              <a:buChar char="•"/>
            </a:pPr>
            <a:r>
              <a:rPr lang="en-US" dirty="0"/>
              <a:t>Concept of Control Hierarchy</a:t>
            </a:r>
          </a:p>
          <a:p>
            <a:pPr marL="285750" indent="-285750">
              <a:buClr>
                <a:schemeClr val="tx1"/>
              </a:buClr>
              <a:buFont typeface="Arial" panose="020B0604020202020204" pitchFamily="34" charset="0"/>
              <a:buChar char="•"/>
            </a:pPr>
            <a:r>
              <a:rPr lang="en-US" dirty="0"/>
              <a:t>Basics of Control Hierarchy</a:t>
            </a:r>
          </a:p>
          <a:p>
            <a:pPr marL="285750" indent="-285750">
              <a:buClr>
                <a:schemeClr val="tx1"/>
              </a:buClr>
              <a:buFont typeface="Arial" panose="020B0604020202020204" pitchFamily="34" charset="0"/>
              <a:buChar char="•"/>
            </a:pPr>
            <a:r>
              <a:rPr lang="en-US" dirty="0"/>
              <a:t>XML View</a:t>
            </a:r>
          </a:p>
          <a:p>
            <a:pPr marL="285750" indent="-285750">
              <a:buClr>
                <a:schemeClr val="tx1"/>
              </a:buClr>
              <a:buFont typeface="Arial" panose="020B0604020202020204" pitchFamily="34" charset="0"/>
              <a:buChar char="•"/>
            </a:pPr>
            <a:r>
              <a:rPr lang="en-US" dirty="0"/>
              <a:t>Creating our first xml view</a:t>
            </a:r>
          </a:p>
          <a:p>
            <a:pPr marL="285750" indent="-285750">
              <a:buClr>
                <a:schemeClr val="tx1"/>
              </a:buClr>
              <a:buFont typeface="Arial" panose="020B0604020202020204" pitchFamily="34" charset="0"/>
              <a:buChar char="•"/>
            </a:pPr>
            <a:r>
              <a:rPr lang="en-US" dirty="0"/>
              <a:t>Models in SAP UI5</a:t>
            </a:r>
          </a:p>
          <a:p>
            <a:pPr marL="285750" indent="-285750">
              <a:buClr>
                <a:schemeClr val="tx1"/>
              </a:buClr>
              <a:buFont typeface="Arial" panose="020B0604020202020204" pitchFamily="34" charset="0"/>
              <a:buChar char="•"/>
            </a:pPr>
            <a:r>
              <a:rPr lang="en-US" dirty="0"/>
              <a:t>Model Basics</a:t>
            </a:r>
          </a:p>
          <a:p>
            <a:pPr marL="285750" indent="-285750">
              <a:buClr>
                <a:schemeClr val="tx1"/>
              </a:buClr>
              <a:buFont typeface="Arial" panose="020B0604020202020204" pitchFamily="34" charset="0"/>
              <a:buChar char="•"/>
            </a:pPr>
            <a:r>
              <a:rPr lang="en-US" dirty="0"/>
              <a:t>Hook Methods of the Controller</a:t>
            </a:r>
          </a:p>
          <a:p>
            <a:pPr marL="285750" indent="-285750">
              <a:buClr>
                <a:schemeClr val="tx1"/>
              </a:buClr>
              <a:buFont typeface="Arial" panose="020B0604020202020204" pitchFamily="34" charset="0"/>
              <a:buChar char="•"/>
            </a:pPr>
            <a:r>
              <a:rPr lang="en-US" dirty="0"/>
              <a:t>Steps to Create a Model</a:t>
            </a:r>
          </a:p>
          <a:p>
            <a:pPr marL="285750" indent="-285750">
              <a:buClr>
                <a:schemeClr val="tx1"/>
              </a:buClr>
              <a:buFont typeface="Arial" panose="020B0604020202020204" pitchFamily="34" charset="0"/>
              <a:buChar char="•"/>
            </a:pPr>
            <a:r>
              <a:rPr lang="en-US" dirty="0"/>
              <a:t>Data Binding</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BE5A2E77-02CC-4509-B375-7CBC878A0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First XML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create our first XML view.</a:t>
            </a:r>
          </a:p>
          <a:p>
            <a:pPr marL="285750" indent="-285750">
              <a:buFont typeface="Wingdings" panose="05000000000000000000" pitchFamily="2" charset="2"/>
              <a:buChar char="§"/>
            </a:pPr>
            <a:r>
              <a:rPr lang="en-US" dirty="0"/>
              <a:t>For that create a new file ‘MyXML.view.xml’ in the view folder of the webapp directory</a:t>
            </a:r>
          </a:p>
          <a:p>
            <a:pPr marL="285750" indent="-285750">
              <a:buFont typeface="Wingdings" panose="05000000000000000000" pitchFamily="2" charset="2"/>
              <a:buChar char="§"/>
            </a:pPr>
            <a:r>
              <a:rPr lang="en-US" dirty="0"/>
              <a:t>Then add the View code to this file and save. It will show a button on the screen.</a:t>
            </a:r>
          </a:p>
          <a:p>
            <a:endParaRPr lang="en-US" dirty="0"/>
          </a:p>
          <a:p>
            <a:r>
              <a:rPr lang="en-US" dirty="0"/>
              <a:t>Code Link:- </a:t>
            </a:r>
          </a:p>
          <a:p>
            <a:pPr marL="285750" indent="-285750">
              <a:buFontTx/>
              <a:buChar char="-"/>
            </a:pPr>
            <a:r>
              <a:rPr lang="en-US" dirty="0"/>
              <a:t>index.html</a:t>
            </a:r>
          </a:p>
          <a:p>
            <a:pPr marL="285750" indent="-285750">
              <a:buFontTx/>
              <a:buChar char="-"/>
            </a:pPr>
            <a:r>
              <a:rPr lang="en-US" dirty="0"/>
              <a:t>MyXML.view.xml</a:t>
            </a:r>
          </a:p>
          <a:p>
            <a:pPr marL="285750" indent="-285750">
              <a:buFontTx/>
              <a:buChar char="-"/>
            </a:pPr>
            <a:r>
              <a:rPr lang="en-US" dirty="0"/>
              <a:t>Main.controller.js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B712BEE7-7881-FD40-BE05-808F6F0C971E}"/>
              </a:ext>
            </a:extLst>
          </p:cNvPr>
          <p:cNvPicPr>
            <a:picLocks noChangeAspect="1"/>
          </p:cNvPicPr>
          <p:nvPr/>
        </p:nvPicPr>
        <p:blipFill>
          <a:blip r:embed="rId3"/>
          <a:stretch>
            <a:fillRect/>
          </a:stretch>
        </p:blipFill>
        <p:spPr>
          <a:xfrm>
            <a:off x="5001736" y="2818146"/>
            <a:ext cx="6737291" cy="32946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88669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Simple Form Control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Now create a Simple form control in the View.</a:t>
            </a:r>
          </a:p>
          <a:p>
            <a:pPr marL="285750" indent="-285750">
              <a:buFont typeface="Wingdings" panose="05000000000000000000" pitchFamily="2" charset="2"/>
              <a:buChar char="§"/>
            </a:pPr>
            <a:r>
              <a:rPr lang="en-US" dirty="0"/>
              <a:t>Along with that we will add a button below the Simple form and on press of that button change the value of one field in the Simple form.</a:t>
            </a:r>
          </a:p>
          <a:p>
            <a:pPr marL="285750" indent="-285750">
              <a:buFont typeface="Wingdings" panose="05000000000000000000" pitchFamily="2" charset="2"/>
              <a:buChar char="§"/>
            </a:pPr>
            <a:endParaRPr lang="en-US" dirty="0"/>
          </a:p>
          <a:p>
            <a:r>
              <a:rPr lang="en-US" dirty="0"/>
              <a:t>Code Links:- </a:t>
            </a:r>
          </a:p>
          <a:p>
            <a:pPr marL="285750" indent="-285750">
              <a:buFontTx/>
              <a:buChar char="-"/>
            </a:pPr>
            <a:r>
              <a:rPr lang="en-US" dirty="0"/>
              <a:t>Main.view.xml</a:t>
            </a:r>
          </a:p>
          <a:p>
            <a:pPr marL="285750" indent="-285750">
              <a:buFontTx/>
              <a:buChar char="-"/>
            </a:pPr>
            <a:r>
              <a:rPr lang="en-US" dirty="0"/>
              <a:t>Main.controller.js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554951E5-CDC2-4748-AADC-582AA1E872C2}"/>
              </a:ext>
            </a:extLst>
          </p:cNvPr>
          <p:cNvPicPr>
            <a:picLocks noChangeAspect="1"/>
          </p:cNvPicPr>
          <p:nvPr/>
        </p:nvPicPr>
        <p:blipFill>
          <a:blip r:embed="rId3"/>
          <a:stretch>
            <a:fillRect/>
          </a:stretch>
        </p:blipFill>
        <p:spPr>
          <a:xfrm>
            <a:off x="5674480" y="2577490"/>
            <a:ext cx="5748926" cy="39203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09862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algn="l" fontAlgn="base"/>
            <a:r>
              <a:rPr lang="en-US" dirty="0">
                <a:solidFill>
                  <a:srgbClr val="202124"/>
                </a:solidFill>
              </a:rPr>
              <a:t>Models are the Object of the data. It contains all the data related to the application .</a:t>
            </a:r>
            <a:endParaRPr lang="en-US" b="0" i="0" dirty="0">
              <a:solidFill>
                <a:srgbClr val="202124"/>
              </a:solidFill>
              <a:effectLst/>
            </a:endParaRPr>
          </a:p>
          <a:p>
            <a:pPr algn="l" fontAlgn="base"/>
            <a:r>
              <a:rPr lang="en-US" b="0" i="0" dirty="0">
                <a:solidFill>
                  <a:srgbClr val="202124"/>
                </a:solidFill>
                <a:effectLst/>
              </a:rPr>
              <a:t>The various model types supported by SAPUI5 are:</a:t>
            </a:r>
          </a:p>
          <a:p>
            <a:pPr marL="342900" indent="-342900" algn="l" fontAlgn="base">
              <a:buFont typeface="+mj-lt"/>
              <a:buAutoNum type="arabicPeriod"/>
            </a:pPr>
            <a:r>
              <a:rPr lang="en-US" b="0" i="0" dirty="0">
                <a:solidFill>
                  <a:srgbClr val="202124"/>
                </a:solidFill>
                <a:effectLst/>
              </a:rPr>
              <a:t>OData model</a:t>
            </a:r>
          </a:p>
          <a:p>
            <a:pPr algn="l" fontAlgn="base"/>
            <a:endParaRPr lang="en-US" b="0" i="0" dirty="0">
              <a:solidFill>
                <a:srgbClr val="202124"/>
              </a:solidFill>
              <a:effectLst/>
            </a:endParaRPr>
          </a:p>
          <a:p>
            <a:pPr marL="342900" indent="-342900" algn="l" fontAlgn="base">
              <a:buFont typeface="+mj-lt"/>
              <a:buAutoNum type="arabicPeriod"/>
            </a:pPr>
            <a:r>
              <a:rPr lang="en-US" i="0" dirty="0">
                <a:solidFill>
                  <a:srgbClr val="202124"/>
                </a:solidFill>
                <a:effectLst/>
              </a:rPr>
              <a:t>JSON model</a:t>
            </a:r>
          </a:p>
          <a:p>
            <a:pPr marL="342900" indent="-342900" algn="l" fontAlgn="base">
              <a:buFont typeface="+mj-lt"/>
              <a:buAutoNum type="arabicPeriod"/>
            </a:pPr>
            <a:r>
              <a:rPr lang="en-US" b="0" i="0" dirty="0">
                <a:solidFill>
                  <a:srgbClr val="202124"/>
                </a:solidFill>
                <a:effectLst/>
              </a:rPr>
              <a:t>XML model</a:t>
            </a:r>
          </a:p>
          <a:p>
            <a:pPr marL="342900" indent="-342900" algn="l" fontAlgn="base">
              <a:buFont typeface="+mj-lt"/>
              <a:buAutoNum type="arabicPeriod"/>
            </a:pPr>
            <a:r>
              <a:rPr lang="en-US" b="0" i="0" dirty="0">
                <a:solidFill>
                  <a:srgbClr val="202124"/>
                </a:solidFill>
                <a:effectLst/>
              </a:rPr>
              <a:t>Resource model</a:t>
            </a:r>
          </a:p>
          <a:p>
            <a:pPr marL="342900" indent="-342900" algn="l" fontAlgn="base">
              <a:buFont typeface="+mj-lt"/>
              <a:buAutoNum type="arabicPeriod"/>
            </a:pPr>
            <a:endParaRPr lang="en-US" dirty="0">
              <a:solidFill>
                <a:srgbClr val="202124"/>
              </a:solidFill>
            </a:endParaRPr>
          </a:p>
          <a:p>
            <a:pPr algn="l" fontAlgn="base"/>
            <a:r>
              <a:rPr lang="en-US" b="0" i="0" dirty="0">
                <a:solidFill>
                  <a:srgbClr val="202124"/>
                </a:solidFill>
                <a:effectLst/>
              </a:rPr>
              <a:t>Each model in SAPUI5 is mainly used to bind controls to the data brought in. The JSON model is a client-side model which is recommended for datasets with small amounts of data.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36A45DDC-383E-44A8-8143-6B3E313A7F45}"/>
              </a:ext>
            </a:extLst>
          </p:cNvPr>
          <p:cNvSpPr txBox="1"/>
          <p:nvPr/>
        </p:nvSpPr>
        <p:spPr>
          <a:xfrm>
            <a:off x="261764" y="3636826"/>
            <a:ext cx="3600450" cy="369332"/>
          </a:xfrm>
          <a:prstGeom prst="rect">
            <a:avLst/>
          </a:prstGeom>
          <a:noFill/>
        </p:spPr>
        <p:txBody>
          <a:bodyPr wrap="square" rtlCol="0">
            <a:spAutoFit/>
          </a:bodyPr>
          <a:lstStyle/>
          <a:p>
            <a:r>
              <a:rPr lang="en-US" dirty="0"/>
              <a:t>Usage of Models:</a:t>
            </a:r>
          </a:p>
        </p:txBody>
      </p:sp>
      <p:grpSp>
        <p:nvGrpSpPr>
          <p:cNvPr id="7" name="Group 6">
            <a:extLst>
              <a:ext uri="{FF2B5EF4-FFF2-40B4-BE49-F238E27FC236}">
                <a16:creationId xmlns:a16="http://schemas.microsoft.com/office/drawing/2014/main" id="{116B4978-89A7-4D45-82BC-C7E7F2F109D4}"/>
              </a:ext>
            </a:extLst>
          </p:cNvPr>
          <p:cNvGrpSpPr/>
          <p:nvPr/>
        </p:nvGrpSpPr>
        <p:grpSpPr>
          <a:xfrm>
            <a:off x="2409654" y="3792656"/>
            <a:ext cx="6096342" cy="2730590"/>
            <a:chOff x="2894012" y="1274763"/>
            <a:chExt cx="6216163" cy="4253562"/>
          </a:xfrm>
        </p:grpSpPr>
        <p:grpSp>
          <p:nvGrpSpPr>
            <p:cNvPr id="9" name="Group 8">
              <a:extLst>
                <a:ext uri="{FF2B5EF4-FFF2-40B4-BE49-F238E27FC236}">
                  <a16:creationId xmlns:a16="http://schemas.microsoft.com/office/drawing/2014/main" id="{F524FB1A-E2DE-40BE-A735-3361EA205EC4}"/>
                </a:ext>
              </a:extLst>
            </p:cNvPr>
            <p:cNvGrpSpPr/>
            <p:nvPr/>
          </p:nvGrpSpPr>
          <p:grpSpPr>
            <a:xfrm>
              <a:off x="3359637" y="1274763"/>
              <a:ext cx="5750538" cy="3773488"/>
              <a:chOff x="2038350" y="1889126"/>
              <a:chExt cx="4700588" cy="3084513"/>
            </a:xfrm>
          </p:grpSpPr>
          <p:sp>
            <p:nvSpPr>
              <p:cNvPr id="19" name="Freeform 126">
                <a:extLst>
                  <a:ext uri="{FF2B5EF4-FFF2-40B4-BE49-F238E27FC236}">
                    <a16:creationId xmlns:a16="http://schemas.microsoft.com/office/drawing/2014/main" id="{ACBC2DA9-7BD9-48A7-90B8-3E5864FADE9F}"/>
                  </a:ext>
                </a:extLst>
              </p:cNvPr>
              <p:cNvSpPr>
                <a:spLocks noEditPoints="1"/>
              </p:cNvSpPr>
              <p:nvPr/>
            </p:nvSpPr>
            <p:spPr bwMode="auto">
              <a:xfrm>
                <a:off x="2441575" y="2547042"/>
                <a:ext cx="550863" cy="2283720"/>
              </a:xfrm>
              <a:custGeom>
                <a:avLst/>
                <a:gdLst/>
                <a:ahLst/>
                <a:cxnLst>
                  <a:cxn ang="0">
                    <a:pos x="321" y="515"/>
                  </a:cxn>
                  <a:cxn ang="0">
                    <a:pos x="212" y="37"/>
                  </a:cxn>
                  <a:cxn ang="0">
                    <a:pos x="136" y="4"/>
                  </a:cxn>
                  <a:cxn ang="0">
                    <a:pos x="209" y="3"/>
                  </a:cxn>
                  <a:cxn ang="0">
                    <a:pos x="344" y="34"/>
                  </a:cxn>
                  <a:cxn ang="0">
                    <a:pos x="345" y="99"/>
                  </a:cxn>
                  <a:cxn ang="0">
                    <a:pos x="345" y="195"/>
                  </a:cxn>
                  <a:cxn ang="0">
                    <a:pos x="342" y="273"/>
                  </a:cxn>
                  <a:cxn ang="0">
                    <a:pos x="339" y="335"/>
                  </a:cxn>
                  <a:cxn ang="0">
                    <a:pos x="339" y="379"/>
                  </a:cxn>
                  <a:cxn ang="0">
                    <a:pos x="339" y="425"/>
                  </a:cxn>
                  <a:cxn ang="0">
                    <a:pos x="338" y="470"/>
                  </a:cxn>
                  <a:cxn ang="0">
                    <a:pos x="334" y="540"/>
                  </a:cxn>
                  <a:cxn ang="0">
                    <a:pos x="336" y="563"/>
                  </a:cxn>
                  <a:cxn ang="0">
                    <a:pos x="333" y="604"/>
                  </a:cxn>
                  <a:cxn ang="0">
                    <a:pos x="333" y="642"/>
                  </a:cxn>
                  <a:cxn ang="0">
                    <a:pos x="330" y="666"/>
                  </a:cxn>
                  <a:cxn ang="0">
                    <a:pos x="325" y="683"/>
                  </a:cxn>
                  <a:cxn ang="0">
                    <a:pos x="324" y="698"/>
                  </a:cxn>
                  <a:cxn ang="0">
                    <a:pos x="322" y="675"/>
                  </a:cxn>
                  <a:cxn ang="0">
                    <a:pos x="322" y="653"/>
                  </a:cxn>
                  <a:cxn ang="0">
                    <a:pos x="322" y="576"/>
                  </a:cxn>
                  <a:cxn ang="0">
                    <a:pos x="322" y="555"/>
                  </a:cxn>
                  <a:cxn ang="0">
                    <a:pos x="321" y="523"/>
                  </a:cxn>
                  <a:cxn ang="0">
                    <a:pos x="327" y="512"/>
                  </a:cxn>
                  <a:cxn ang="0">
                    <a:pos x="324" y="490"/>
                  </a:cxn>
                  <a:cxn ang="0">
                    <a:pos x="322" y="437"/>
                  </a:cxn>
                  <a:cxn ang="0">
                    <a:pos x="321" y="363"/>
                  </a:cxn>
                  <a:cxn ang="0">
                    <a:pos x="324" y="323"/>
                  </a:cxn>
                  <a:cxn ang="0">
                    <a:pos x="319" y="276"/>
                  </a:cxn>
                  <a:cxn ang="0">
                    <a:pos x="321" y="239"/>
                  </a:cxn>
                  <a:cxn ang="0">
                    <a:pos x="317" y="198"/>
                  </a:cxn>
                  <a:cxn ang="0">
                    <a:pos x="317" y="174"/>
                  </a:cxn>
                  <a:cxn ang="0">
                    <a:pos x="317" y="101"/>
                  </a:cxn>
                  <a:cxn ang="0">
                    <a:pos x="319" y="62"/>
                  </a:cxn>
                  <a:cxn ang="0">
                    <a:pos x="319" y="36"/>
                  </a:cxn>
                  <a:cxn ang="0">
                    <a:pos x="296" y="34"/>
                  </a:cxn>
                  <a:cxn ang="0">
                    <a:pos x="255" y="34"/>
                  </a:cxn>
                  <a:cxn ang="0">
                    <a:pos x="209" y="36"/>
                  </a:cxn>
                  <a:cxn ang="0">
                    <a:pos x="131" y="40"/>
                  </a:cxn>
                  <a:cxn ang="0">
                    <a:pos x="40" y="42"/>
                  </a:cxn>
                  <a:cxn ang="0">
                    <a:pos x="38" y="82"/>
                  </a:cxn>
                  <a:cxn ang="0">
                    <a:pos x="40" y="158"/>
                  </a:cxn>
                  <a:cxn ang="0">
                    <a:pos x="38" y="231"/>
                  </a:cxn>
                  <a:cxn ang="0">
                    <a:pos x="40" y="375"/>
                  </a:cxn>
                  <a:cxn ang="0">
                    <a:pos x="38" y="527"/>
                  </a:cxn>
                  <a:cxn ang="0">
                    <a:pos x="69" y="698"/>
                  </a:cxn>
                  <a:cxn ang="0">
                    <a:pos x="226" y="709"/>
                  </a:cxn>
                  <a:cxn ang="0">
                    <a:pos x="279" y="715"/>
                  </a:cxn>
                  <a:cxn ang="0">
                    <a:pos x="316" y="718"/>
                  </a:cxn>
                  <a:cxn ang="0">
                    <a:pos x="319" y="725"/>
                  </a:cxn>
                  <a:cxn ang="0">
                    <a:pos x="3" y="630"/>
                  </a:cxn>
                  <a:cxn ang="0">
                    <a:pos x="0" y="503"/>
                  </a:cxn>
                  <a:cxn ang="0">
                    <a:pos x="1" y="417"/>
                  </a:cxn>
                  <a:cxn ang="0">
                    <a:pos x="3" y="248"/>
                  </a:cxn>
                  <a:cxn ang="0">
                    <a:pos x="3" y="181"/>
                  </a:cxn>
                  <a:cxn ang="0">
                    <a:pos x="3" y="136"/>
                  </a:cxn>
                  <a:cxn ang="0">
                    <a:pos x="1" y="95"/>
                  </a:cxn>
                  <a:cxn ang="0">
                    <a:pos x="26" y="0"/>
                  </a:cxn>
                </a:cxnLst>
                <a:rect l="0" t="0" r="r" b="b"/>
                <a:pathLst>
                  <a:path w="347" h="735">
                    <a:moveTo>
                      <a:pt x="333" y="631"/>
                    </a:moveTo>
                    <a:lnTo>
                      <a:pt x="333" y="633"/>
                    </a:lnTo>
                    <a:lnTo>
                      <a:pt x="333" y="631"/>
                    </a:lnTo>
                    <a:close/>
                    <a:moveTo>
                      <a:pt x="322" y="549"/>
                    </a:moveTo>
                    <a:lnTo>
                      <a:pt x="322" y="551"/>
                    </a:lnTo>
                    <a:lnTo>
                      <a:pt x="321" y="551"/>
                    </a:lnTo>
                    <a:lnTo>
                      <a:pt x="322" y="549"/>
                    </a:lnTo>
                    <a:close/>
                    <a:moveTo>
                      <a:pt x="40" y="524"/>
                    </a:moveTo>
                    <a:lnTo>
                      <a:pt x="40" y="527"/>
                    </a:lnTo>
                    <a:lnTo>
                      <a:pt x="40" y="524"/>
                    </a:lnTo>
                    <a:close/>
                    <a:moveTo>
                      <a:pt x="319" y="512"/>
                    </a:moveTo>
                    <a:lnTo>
                      <a:pt x="321" y="515"/>
                    </a:lnTo>
                    <a:lnTo>
                      <a:pt x="321" y="518"/>
                    </a:lnTo>
                    <a:lnTo>
                      <a:pt x="319" y="518"/>
                    </a:lnTo>
                    <a:lnTo>
                      <a:pt x="319" y="512"/>
                    </a:lnTo>
                    <a:close/>
                    <a:moveTo>
                      <a:pt x="345" y="188"/>
                    </a:moveTo>
                    <a:lnTo>
                      <a:pt x="345" y="189"/>
                    </a:lnTo>
                    <a:lnTo>
                      <a:pt x="345" y="188"/>
                    </a:lnTo>
                    <a:close/>
                    <a:moveTo>
                      <a:pt x="314" y="105"/>
                    </a:moveTo>
                    <a:lnTo>
                      <a:pt x="316" y="105"/>
                    </a:lnTo>
                    <a:lnTo>
                      <a:pt x="314" y="108"/>
                    </a:lnTo>
                    <a:lnTo>
                      <a:pt x="314" y="105"/>
                    </a:lnTo>
                    <a:close/>
                    <a:moveTo>
                      <a:pt x="210" y="36"/>
                    </a:moveTo>
                    <a:lnTo>
                      <a:pt x="212" y="37"/>
                    </a:lnTo>
                    <a:lnTo>
                      <a:pt x="209" y="37"/>
                    </a:lnTo>
                    <a:lnTo>
                      <a:pt x="210" y="36"/>
                    </a:lnTo>
                    <a:close/>
                    <a:moveTo>
                      <a:pt x="319" y="1"/>
                    </a:moveTo>
                    <a:lnTo>
                      <a:pt x="321" y="1"/>
                    </a:lnTo>
                    <a:lnTo>
                      <a:pt x="317" y="3"/>
                    </a:lnTo>
                    <a:lnTo>
                      <a:pt x="319" y="1"/>
                    </a:lnTo>
                    <a:close/>
                    <a:moveTo>
                      <a:pt x="26" y="0"/>
                    </a:moveTo>
                    <a:lnTo>
                      <a:pt x="59" y="0"/>
                    </a:lnTo>
                    <a:lnTo>
                      <a:pt x="87" y="1"/>
                    </a:lnTo>
                    <a:lnTo>
                      <a:pt x="90" y="0"/>
                    </a:lnTo>
                    <a:lnTo>
                      <a:pt x="90" y="1"/>
                    </a:lnTo>
                    <a:lnTo>
                      <a:pt x="136" y="4"/>
                    </a:lnTo>
                    <a:lnTo>
                      <a:pt x="136" y="3"/>
                    </a:lnTo>
                    <a:lnTo>
                      <a:pt x="159" y="3"/>
                    </a:lnTo>
                    <a:lnTo>
                      <a:pt x="173" y="1"/>
                    </a:lnTo>
                    <a:lnTo>
                      <a:pt x="175" y="3"/>
                    </a:lnTo>
                    <a:lnTo>
                      <a:pt x="183" y="3"/>
                    </a:lnTo>
                    <a:lnTo>
                      <a:pt x="186" y="1"/>
                    </a:lnTo>
                    <a:lnTo>
                      <a:pt x="189" y="1"/>
                    </a:lnTo>
                    <a:lnTo>
                      <a:pt x="192" y="3"/>
                    </a:lnTo>
                    <a:lnTo>
                      <a:pt x="203" y="3"/>
                    </a:lnTo>
                    <a:lnTo>
                      <a:pt x="206" y="1"/>
                    </a:lnTo>
                    <a:lnTo>
                      <a:pt x="209" y="1"/>
                    </a:lnTo>
                    <a:lnTo>
                      <a:pt x="209" y="3"/>
                    </a:lnTo>
                    <a:lnTo>
                      <a:pt x="217" y="3"/>
                    </a:lnTo>
                    <a:lnTo>
                      <a:pt x="220" y="1"/>
                    </a:lnTo>
                    <a:lnTo>
                      <a:pt x="224" y="1"/>
                    </a:lnTo>
                    <a:lnTo>
                      <a:pt x="226" y="3"/>
                    </a:lnTo>
                    <a:lnTo>
                      <a:pt x="234" y="3"/>
                    </a:lnTo>
                    <a:lnTo>
                      <a:pt x="237" y="1"/>
                    </a:lnTo>
                    <a:lnTo>
                      <a:pt x="252" y="1"/>
                    </a:lnTo>
                    <a:lnTo>
                      <a:pt x="249" y="3"/>
                    </a:lnTo>
                    <a:lnTo>
                      <a:pt x="347" y="3"/>
                    </a:lnTo>
                    <a:lnTo>
                      <a:pt x="345" y="18"/>
                    </a:lnTo>
                    <a:lnTo>
                      <a:pt x="345" y="32"/>
                    </a:lnTo>
                    <a:lnTo>
                      <a:pt x="344" y="34"/>
                    </a:lnTo>
                    <a:lnTo>
                      <a:pt x="344" y="48"/>
                    </a:lnTo>
                    <a:lnTo>
                      <a:pt x="345" y="48"/>
                    </a:lnTo>
                    <a:lnTo>
                      <a:pt x="345" y="57"/>
                    </a:lnTo>
                    <a:lnTo>
                      <a:pt x="344" y="60"/>
                    </a:lnTo>
                    <a:lnTo>
                      <a:pt x="344" y="67"/>
                    </a:lnTo>
                    <a:lnTo>
                      <a:pt x="345" y="65"/>
                    </a:lnTo>
                    <a:lnTo>
                      <a:pt x="345" y="68"/>
                    </a:lnTo>
                    <a:lnTo>
                      <a:pt x="344" y="71"/>
                    </a:lnTo>
                    <a:lnTo>
                      <a:pt x="344" y="81"/>
                    </a:lnTo>
                    <a:lnTo>
                      <a:pt x="345" y="96"/>
                    </a:lnTo>
                    <a:lnTo>
                      <a:pt x="344" y="95"/>
                    </a:lnTo>
                    <a:lnTo>
                      <a:pt x="345" y="99"/>
                    </a:lnTo>
                    <a:lnTo>
                      <a:pt x="345" y="116"/>
                    </a:lnTo>
                    <a:lnTo>
                      <a:pt x="344" y="119"/>
                    </a:lnTo>
                    <a:lnTo>
                      <a:pt x="344" y="124"/>
                    </a:lnTo>
                    <a:lnTo>
                      <a:pt x="345" y="124"/>
                    </a:lnTo>
                    <a:lnTo>
                      <a:pt x="345" y="138"/>
                    </a:lnTo>
                    <a:lnTo>
                      <a:pt x="344" y="136"/>
                    </a:lnTo>
                    <a:lnTo>
                      <a:pt x="344" y="174"/>
                    </a:lnTo>
                    <a:lnTo>
                      <a:pt x="345" y="188"/>
                    </a:lnTo>
                    <a:lnTo>
                      <a:pt x="344" y="185"/>
                    </a:lnTo>
                    <a:lnTo>
                      <a:pt x="344" y="192"/>
                    </a:lnTo>
                    <a:lnTo>
                      <a:pt x="345" y="192"/>
                    </a:lnTo>
                    <a:lnTo>
                      <a:pt x="345" y="195"/>
                    </a:lnTo>
                    <a:lnTo>
                      <a:pt x="344" y="195"/>
                    </a:lnTo>
                    <a:lnTo>
                      <a:pt x="344" y="197"/>
                    </a:lnTo>
                    <a:lnTo>
                      <a:pt x="345" y="205"/>
                    </a:lnTo>
                    <a:lnTo>
                      <a:pt x="344" y="203"/>
                    </a:lnTo>
                    <a:lnTo>
                      <a:pt x="344" y="222"/>
                    </a:lnTo>
                    <a:lnTo>
                      <a:pt x="342" y="240"/>
                    </a:lnTo>
                    <a:lnTo>
                      <a:pt x="344" y="257"/>
                    </a:lnTo>
                    <a:lnTo>
                      <a:pt x="345" y="256"/>
                    </a:lnTo>
                    <a:lnTo>
                      <a:pt x="345" y="261"/>
                    </a:lnTo>
                    <a:lnTo>
                      <a:pt x="344" y="265"/>
                    </a:lnTo>
                    <a:lnTo>
                      <a:pt x="344" y="270"/>
                    </a:lnTo>
                    <a:lnTo>
                      <a:pt x="342" y="273"/>
                    </a:lnTo>
                    <a:lnTo>
                      <a:pt x="344" y="275"/>
                    </a:lnTo>
                    <a:lnTo>
                      <a:pt x="342" y="276"/>
                    </a:lnTo>
                    <a:lnTo>
                      <a:pt x="344" y="281"/>
                    </a:lnTo>
                    <a:lnTo>
                      <a:pt x="342" y="279"/>
                    </a:lnTo>
                    <a:lnTo>
                      <a:pt x="344" y="284"/>
                    </a:lnTo>
                    <a:lnTo>
                      <a:pt x="342" y="284"/>
                    </a:lnTo>
                    <a:lnTo>
                      <a:pt x="342" y="298"/>
                    </a:lnTo>
                    <a:lnTo>
                      <a:pt x="341" y="298"/>
                    </a:lnTo>
                    <a:lnTo>
                      <a:pt x="341" y="326"/>
                    </a:lnTo>
                    <a:lnTo>
                      <a:pt x="339" y="332"/>
                    </a:lnTo>
                    <a:lnTo>
                      <a:pt x="341" y="335"/>
                    </a:lnTo>
                    <a:lnTo>
                      <a:pt x="339" y="335"/>
                    </a:lnTo>
                    <a:lnTo>
                      <a:pt x="339" y="343"/>
                    </a:lnTo>
                    <a:lnTo>
                      <a:pt x="341" y="344"/>
                    </a:lnTo>
                    <a:lnTo>
                      <a:pt x="341" y="351"/>
                    </a:lnTo>
                    <a:lnTo>
                      <a:pt x="339" y="351"/>
                    </a:lnTo>
                    <a:lnTo>
                      <a:pt x="339" y="368"/>
                    </a:lnTo>
                    <a:lnTo>
                      <a:pt x="338" y="368"/>
                    </a:lnTo>
                    <a:lnTo>
                      <a:pt x="338" y="369"/>
                    </a:lnTo>
                    <a:lnTo>
                      <a:pt x="339" y="372"/>
                    </a:lnTo>
                    <a:lnTo>
                      <a:pt x="341" y="372"/>
                    </a:lnTo>
                    <a:lnTo>
                      <a:pt x="341" y="374"/>
                    </a:lnTo>
                    <a:lnTo>
                      <a:pt x="339" y="375"/>
                    </a:lnTo>
                    <a:lnTo>
                      <a:pt x="339" y="379"/>
                    </a:lnTo>
                    <a:lnTo>
                      <a:pt x="341" y="379"/>
                    </a:lnTo>
                    <a:lnTo>
                      <a:pt x="341" y="385"/>
                    </a:lnTo>
                    <a:lnTo>
                      <a:pt x="339" y="386"/>
                    </a:lnTo>
                    <a:lnTo>
                      <a:pt x="339" y="397"/>
                    </a:lnTo>
                    <a:lnTo>
                      <a:pt x="341" y="392"/>
                    </a:lnTo>
                    <a:lnTo>
                      <a:pt x="339" y="411"/>
                    </a:lnTo>
                    <a:lnTo>
                      <a:pt x="339" y="410"/>
                    </a:lnTo>
                    <a:lnTo>
                      <a:pt x="338" y="410"/>
                    </a:lnTo>
                    <a:lnTo>
                      <a:pt x="339" y="413"/>
                    </a:lnTo>
                    <a:lnTo>
                      <a:pt x="338" y="411"/>
                    </a:lnTo>
                    <a:lnTo>
                      <a:pt x="338" y="420"/>
                    </a:lnTo>
                    <a:lnTo>
                      <a:pt x="339" y="425"/>
                    </a:lnTo>
                    <a:lnTo>
                      <a:pt x="339" y="430"/>
                    </a:lnTo>
                    <a:lnTo>
                      <a:pt x="338" y="434"/>
                    </a:lnTo>
                    <a:lnTo>
                      <a:pt x="339" y="434"/>
                    </a:lnTo>
                    <a:lnTo>
                      <a:pt x="338" y="436"/>
                    </a:lnTo>
                    <a:lnTo>
                      <a:pt x="338" y="439"/>
                    </a:lnTo>
                    <a:lnTo>
                      <a:pt x="339" y="441"/>
                    </a:lnTo>
                    <a:lnTo>
                      <a:pt x="339" y="445"/>
                    </a:lnTo>
                    <a:lnTo>
                      <a:pt x="338" y="450"/>
                    </a:lnTo>
                    <a:lnTo>
                      <a:pt x="338" y="456"/>
                    </a:lnTo>
                    <a:lnTo>
                      <a:pt x="339" y="458"/>
                    </a:lnTo>
                    <a:lnTo>
                      <a:pt x="339" y="467"/>
                    </a:lnTo>
                    <a:lnTo>
                      <a:pt x="338" y="470"/>
                    </a:lnTo>
                    <a:lnTo>
                      <a:pt x="338" y="472"/>
                    </a:lnTo>
                    <a:lnTo>
                      <a:pt x="336" y="473"/>
                    </a:lnTo>
                    <a:lnTo>
                      <a:pt x="336" y="475"/>
                    </a:lnTo>
                    <a:lnTo>
                      <a:pt x="338" y="479"/>
                    </a:lnTo>
                    <a:lnTo>
                      <a:pt x="338" y="498"/>
                    </a:lnTo>
                    <a:lnTo>
                      <a:pt x="336" y="498"/>
                    </a:lnTo>
                    <a:lnTo>
                      <a:pt x="336" y="520"/>
                    </a:lnTo>
                    <a:lnTo>
                      <a:pt x="338" y="520"/>
                    </a:lnTo>
                    <a:lnTo>
                      <a:pt x="338" y="523"/>
                    </a:lnTo>
                    <a:lnTo>
                      <a:pt x="336" y="523"/>
                    </a:lnTo>
                    <a:lnTo>
                      <a:pt x="336" y="540"/>
                    </a:lnTo>
                    <a:lnTo>
                      <a:pt x="334" y="540"/>
                    </a:lnTo>
                    <a:lnTo>
                      <a:pt x="336" y="543"/>
                    </a:lnTo>
                    <a:lnTo>
                      <a:pt x="334" y="543"/>
                    </a:lnTo>
                    <a:lnTo>
                      <a:pt x="334" y="548"/>
                    </a:lnTo>
                    <a:lnTo>
                      <a:pt x="336" y="549"/>
                    </a:lnTo>
                    <a:lnTo>
                      <a:pt x="336" y="552"/>
                    </a:lnTo>
                    <a:lnTo>
                      <a:pt x="338" y="554"/>
                    </a:lnTo>
                    <a:lnTo>
                      <a:pt x="338" y="555"/>
                    </a:lnTo>
                    <a:lnTo>
                      <a:pt x="336" y="555"/>
                    </a:lnTo>
                    <a:lnTo>
                      <a:pt x="336" y="557"/>
                    </a:lnTo>
                    <a:lnTo>
                      <a:pt x="334" y="557"/>
                    </a:lnTo>
                    <a:lnTo>
                      <a:pt x="334" y="559"/>
                    </a:lnTo>
                    <a:lnTo>
                      <a:pt x="336" y="563"/>
                    </a:lnTo>
                    <a:lnTo>
                      <a:pt x="336" y="566"/>
                    </a:lnTo>
                    <a:lnTo>
                      <a:pt x="334" y="565"/>
                    </a:lnTo>
                    <a:lnTo>
                      <a:pt x="333" y="566"/>
                    </a:lnTo>
                    <a:lnTo>
                      <a:pt x="333" y="569"/>
                    </a:lnTo>
                    <a:lnTo>
                      <a:pt x="334" y="572"/>
                    </a:lnTo>
                    <a:lnTo>
                      <a:pt x="334" y="576"/>
                    </a:lnTo>
                    <a:lnTo>
                      <a:pt x="333" y="579"/>
                    </a:lnTo>
                    <a:lnTo>
                      <a:pt x="333" y="582"/>
                    </a:lnTo>
                    <a:lnTo>
                      <a:pt x="331" y="580"/>
                    </a:lnTo>
                    <a:lnTo>
                      <a:pt x="331" y="588"/>
                    </a:lnTo>
                    <a:lnTo>
                      <a:pt x="333" y="596"/>
                    </a:lnTo>
                    <a:lnTo>
                      <a:pt x="333" y="604"/>
                    </a:lnTo>
                    <a:lnTo>
                      <a:pt x="331" y="604"/>
                    </a:lnTo>
                    <a:lnTo>
                      <a:pt x="331" y="611"/>
                    </a:lnTo>
                    <a:lnTo>
                      <a:pt x="333" y="614"/>
                    </a:lnTo>
                    <a:lnTo>
                      <a:pt x="333" y="617"/>
                    </a:lnTo>
                    <a:lnTo>
                      <a:pt x="334" y="619"/>
                    </a:lnTo>
                    <a:lnTo>
                      <a:pt x="333" y="621"/>
                    </a:lnTo>
                    <a:lnTo>
                      <a:pt x="331" y="621"/>
                    </a:lnTo>
                    <a:lnTo>
                      <a:pt x="333" y="631"/>
                    </a:lnTo>
                    <a:lnTo>
                      <a:pt x="331" y="630"/>
                    </a:lnTo>
                    <a:lnTo>
                      <a:pt x="331" y="633"/>
                    </a:lnTo>
                    <a:lnTo>
                      <a:pt x="330" y="633"/>
                    </a:lnTo>
                    <a:lnTo>
                      <a:pt x="333" y="642"/>
                    </a:lnTo>
                    <a:lnTo>
                      <a:pt x="331" y="641"/>
                    </a:lnTo>
                    <a:lnTo>
                      <a:pt x="330" y="638"/>
                    </a:lnTo>
                    <a:lnTo>
                      <a:pt x="330" y="650"/>
                    </a:lnTo>
                    <a:lnTo>
                      <a:pt x="328" y="649"/>
                    </a:lnTo>
                    <a:lnTo>
                      <a:pt x="328" y="645"/>
                    </a:lnTo>
                    <a:lnTo>
                      <a:pt x="327" y="645"/>
                    </a:lnTo>
                    <a:lnTo>
                      <a:pt x="327" y="652"/>
                    </a:lnTo>
                    <a:lnTo>
                      <a:pt x="328" y="653"/>
                    </a:lnTo>
                    <a:lnTo>
                      <a:pt x="327" y="653"/>
                    </a:lnTo>
                    <a:lnTo>
                      <a:pt x="328" y="656"/>
                    </a:lnTo>
                    <a:lnTo>
                      <a:pt x="330" y="661"/>
                    </a:lnTo>
                    <a:lnTo>
                      <a:pt x="330" y="666"/>
                    </a:lnTo>
                    <a:lnTo>
                      <a:pt x="331" y="670"/>
                    </a:lnTo>
                    <a:lnTo>
                      <a:pt x="330" y="675"/>
                    </a:lnTo>
                    <a:lnTo>
                      <a:pt x="330" y="670"/>
                    </a:lnTo>
                    <a:lnTo>
                      <a:pt x="327" y="667"/>
                    </a:lnTo>
                    <a:lnTo>
                      <a:pt x="327" y="672"/>
                    </a:lnTo>
                    <a:lnTo>
                      <a:pt x="325" y="672"/>
                    </a:lnTo>
                    <a:lnTo>
                      <a:pt x="328" y="673"/>
                    </a:lnTo>
                    <a:lnTo>
                      <a:pt x="328" y="678"/>
                    </a:lnTo>
                    <a:lnTo>
                      <a:pt x="327" y="678"/>
                    </a:lnTo>
                    <a:lnTo>
                      <a:pt x="327" y="676"/>
                    </a:lnTo>
                    <a:lnTo>
                      <a:pt x="325" y="676"/>
                    </a:lnTo>
                    <a:lnTo>
                      <a:pt x="325" y="683"/>
                    </a:lnTo>
                    <a:lnTo>
                      <a:pt x="327" y="684"/>
                    </a:lnTo>
                    <a:lnTo>
                      <a:pt x="325" y="684"/>
                    </a:lnTo>
                    <a:lnTo>
                      <a:pt x="325" y="692"/>
                    </a:lnTo>
                    <a:lnTo>
                      <a:pt x="327" y="692"/>
                    </a:lnTo>
                    <a:lnTo>
                      <a:pt x="327" y="694"/>
                    </a:lnTo>
                    <a:lnTo>
                      <a:pt x="325" y="698"/>
                    </a:lnTo>
                    <a:lnTo>
                      <a:pt x="325" y="709"/>
                    </a:lnTo>
                    <a:lnTo>
                      <a:pt x="324" y="714"/>
                    </a:lnTo>
                    <a:lnTo>
                      <a:pt x="324" y="711"/>
                    </a:lnTo>
                    <a:lnTo>
                      <a:pt x="322" y="708"/>
                    </a:lnTo>
                    <a:lnTo>
                      <a:pt x="322" y="701"/>
                    </a:lnTo>
                    <a:lnTo>
                      <a:pt x="324" y="698"/>
                    </a:lnTo>
                    <a:lnTo>
                      <a:pt x="322" y="698"/>
                    </a:lnTo>
                    <a:lnTo>
                      <a:pt x="321" y="700"/>
                    </a:lnTo>
                    <a:lnTo>
                      <a:pt x="321" y="698"/>
                    </a:lnTo>
                    <a:lnTo>
                      <a:pt x="322" y="697"/>
                    </a:lnTo>
                    <a:lnTo>
                      <a:pt x="322" y="687"/>
                    </a:lnTo>
                    <a:lnTo>
                      <a:pt x="321" y="687"/>
                    </a:lnTo>
                    <a:lnTo>
                      <a:pt x="319" y="686"/>
                    </a:lnTo>
                    <a:lnTo>
                      <a:pt x="319" y="681"/>
                    </a:lnTo>
                    <a:lnTo>
                      <a:pt x="321" y="683"/>
                    </a:lnTo>
                    <a:lnTo>
                      <a:pt x="321" y="680"/>
                    </a:lnTo>
                    <a:lnTo>
                      <a:pt x="322" y="680"/>
                    </a:lnTo>
                    <a:lnTo>
                      <a:pt x="322" y="675"/>
                    </a:lnTo>
                    <a:lnTo>
                      <a:pt x="319" y="666"/>
                    </a:lnTo>
                    <a:lnTo>
                      <a:pt x="319" y="661"/>
                    </a:lnTo>
                    <a:lnTo>
                      <a:pt x="321" y="659"/>
                    </a:lnTo>
                    <a:lnTo>
                      <a:pt x="321" y="662"/>
                    </a:lnTo>
                    <a:lnTo>
                      <a:pt x="322" y="664"/>
                    </a:lnTo>
                    <a:lnTo>
                      <a:pt x="322" y="662"/>
                    </a:lnTo>
                    <a:lnTo>
                      <a:pt x="324" y="662"/>
                    </a:lnTo>
                    <a:lnTo>
                      <a:pt x="325" y="661"/>
                    </a:lnTo>
                    <a:lnTo>
                      <a:pt x="325" y="656"/>
                    </a:lnTo>
                    <a:lnTo>
                      <a:pt x="324" y="655"/>
                    </a:lnTo>
                    <a:lnTo>
                      <a:pt x="324" y="652"/>
                    </a:lnTo>
                    <a:lnTo>
                      <a:pt x="322" y="653"/>
                    </a:lnTo>
                    <a:lnTo>
                      <a:pt x="322" y="628"/>
                    </a:lnTo>
                    <a:lnTo>
                      <a:pt x="324" y="621"/>
                    </a:lnTo>
                    <a:lnTo>
                      <a:pt x="324" y="619"/>
                    </a:lnTo>
                    <a:lnTo>
                      <a:pt x="322" y="619"/>
                    </a:lnTo>
                    <a:lnTo>
                      <a:pt x="322" y="600"/>
                    </a:lnTo>
                    <a:lnTo>
                      <a:pt x="324" y="600"/>
                    </a:lnTo>
                    <a:lnTo>
                      <a:pt x="324" y="596"/>
                    </a:lnTo>
                    <a:lnTo>
                      <a:pt x="322" y="596"/>
                    </a:lnTo>
                    <a:lnTo>
                      <a:pt x="322" y="590"/>
                    </a:lnTo>
                    <a:lnTo>
                      <a:pt x="324" y="590"/>
                    </a:lnTo>
                    <a:lnTo>
                      <a:pt x="324" y="582"/>
                    </a:lnTo>
                    <a:lnTo>
                      <a:pt x="322" y="576"/>
                    </a:lnTo>
                    <a:lnTo>
                      <a:pt x="324" y="576"/>
                    </a:lnTo>
                    <a:lnTo>
                      <a:pt x="324" y="572"/>
                    </a:lnTo>
                    <a:lnTo>
                      <a:pt x="322" y="572"/>
                    </a:lnTo>
                    <a:lnTo>
                      <a:pt x="322" y="574"/>
                    </a:lnTo>
                    <a:lnTo>
                      <a:pt x="321" y="576"/>
                    </a:lnTo>
                    <a:lnTo>
                      <a:pt x="319" y="574"/>
                    </a:lnTo>
                    <a:lnTo>
                      <a:pt x="319" y="566"/>
                    </a:lnTo>
                    <a:lnTo>
                      <a:pt x="321" y="566"/>
                    </a:lnTo>
                    <a:lnTo>
                      <a:pt x="322" y="568"/>
                    </a:lnTo>
                    <a:lnTo>
                      <a:pt x="322" y="562"/>
                    </a:lnTo>
                    <a:lnTo>
                      <a:pt x="321" y="562"/>
                    </a:lnTo>
                    <a:lnTo>
                      <a:pt x="322" y="555"/>
                    </a:lnTo>
                    <a:lnTo>
                      <a:pt x="324" y="552"/>
                    </a:lnTo>
                    <a:lnTo>
                      <a:pt x="324" y="549"/>
                    </a:lnTo>
                    <a:lnTo>
                      <a:pt x="322" y="549"/>
                    </a:lnTo>
                    <a:lnTo>
                      <a:pt x="322" y="548"/>
                    </a:lnTo>
                    <a:lnTo>
                      <a:pt x="324" y="546"/>
                    </a:lnTo>
                    <a:lnTo>
                      <a:pt x="325" y="548"/>
                    </a:lnTo>
                    <a:lnTo>
                      <a:pt x="325" y="541"/>
                    </a:lnTo>
                    <a:lnTo>
                      <a:pt x="324" y="541"/>
                    </a:lnTo>
                    <a:lnTo>
                      <a:pt x="324" y="534"/>
                    </a:lnTo>
                    <a:lnTo>
                      <a:pt x="322" y="532"/>
                    </a:lnTo>
                    <a:lnTo>
                      <a:pt x="321" y="534"/>
                    </a:lnTo>
                    <a:lnTo>
                      <a:pt x="321" y="523"/>
                    </a:lnTo>
                    <a:lnTo>
                      <a:pt x="319" y="524"/>
                    </a:lnTo>
                    <a:lnTo>
                      <a:pt x="319" y="526"/>
                    </a:lnTo>
                    <a:lnTo>
                      <a:pt x="317" y="526"/>
                    </a:lnTo>
                    <a:lnTo>
                      <a:pt x="317" y="524"/>
                    </a:lnTo>
                    <a:lnTo>
                      <a:pt x="319" y="521"/>
                    </a:lnTo>
                    <a:lnTo>
                      <a:pt x="321" y="521"/>
                    </a:lnTo>
                    <a:lnTo>
                      <a:pt x="321" y="518"/>
                    </a:lnTo>
                    <a:lnTo>
                      <a:pt x="322" y="523"/>
                    </a:lnTo>
                    <a:lnTo>
                      <a:pt x="322" y="517"/>
                    </a:lnTo>
                    <a:lnTo>
                      <a:pt x="325" y="520"/>
                    </a:lnTo>
                    <a:lnTo>
                      <a:pt x="325" y="517"/>
                    </a:lnTo>
                    <a:lnTo>
                      <a:pt x="327" y="512"/>
                    </a:lnTo>
                    <a:lnTo>
                      <a:pt x="324" y="507"/>
                    </a:lnTo>
                    <a:lnTo>
                      <a:pt x="327" y="506"/>
                    </a:lnTo>
                    <a:lnTo>
                      <a:pt x="327" y="500"/>
                    </a:lnTo>
                    <a:lnTo>
                      <a:pt x="325" y="500"/>
                    </a:lnTo>
                    <a:lnTo>
                      <a:pt x="325" y="501"/>
                    </a:lnTo>
                    <a:lnTo>
                      <a:pt x="324" y="503"/>
                    </a:lnTo>
                    <a:lnTo>
                      <a:pt x="322" y="501"/>
                    </a:lnTo>
                    <a:lnTo>
                      <a:pt x="322" y="500"/>
                    </a:lnTo>
                    <a:lnTo>
                      <a:pt x="321" y="498"/>
                    </a:lnTo>
                    <a:lnTo>
                      <a:pt x="321" y="495"/>
                    </a:lnTo>
                    <a:lnTo>
                      <a:pt x="324" y="495"/>
                    </a:lnTo>
                    <a:lnTo>
                      <a:pt x="324" y="490"/>
                    </a:lnTo>
                    <a:lnTo>
                      <a:pt x="322" y="487"/>
                    </a:lnTo>
                    <a:lnTo>
                      <a:pt x="322" y="482"/>
                    </a:lnTo>
                    <a:lnTo>
                      <a:pt x="321" y="482"/>
                    </a:lnTo>
                    <a:lnTo>
                      <a:pt x="321" y="476"/>
                    </a:lnTo>
                    <a:lnTo>
                      <a:pt x="319" y="472"/>
                    </a:lnTo>
                    <a:lnTo>
                      <a:pt x="319" y="464"/>
                    </a:lnTo>
                    <a:lnTo>
                      <a:pt x="321" y="459"/>
                    </a:lnTo>
                    <a:lnTo>
                      <a:pt x="321" y="451"/>
                    </a:lnTo>
                    <a:lnTo>
                      <a:pt x="324" y="448"/>
                    </a:lnTo>
                    <a:lnTo>
                      <a:pt x="324" y="445"/>
                    </a:lnTo>
                    <a:lnTo>
                      <a:pt x="322" y="444"/>
                    </a:lnTo>
                    <a:lnTo>
                      <a:pt x="322" y="437"/>
                    </a:lnTo>
                    <a:lnTo>
                      <a:pt x="321" y="434"/>
                    </a:lnTo>
                    <a:lnTo>
                      <a:pt x="321" y="433"/>
                    </a:lnTo>
                    <a:lnTo>
                      <a:pt x="322" y="431"/>
                    </a:lnTo>
                    <a:lnTo>
                      <a:pt x="322" y="422"/>
                    </a:lnTo>
                    <a:lnTo>
                      <a:pt x="324" y="422"/>
                    </a:lnTo>
                    <a:lnTo>
                      <a:pt x="322" y="417"/>
                    </a:lnTo>
                    <a:lnTo>
                      <a:pt x="322" y="388"/>
                    </a:lnTo>
                    <a:lnTo>
                      <a:pt x="324" y="388"/>
                    </a:lnTo>
                    <a:lnTo>
                      <a:pt x="324" y="385"/>
                    </a:lnTo>
                    <a:lnTo>
                      <a:pt x="322" y="385"/>
                    </a:lnTo>
                    <a:lnTo>
                      <a:pt x="322" y="365"/>
                    </a:lnTo>
                    <a:lnTo>
                      <a:pt x="321" y="363"/>
                    </a:lnTo>
                    <a:lnTo>
                      <a:pt x="319" y="366"/>
                    </a:lnTo>
                    <a:lnTo>
                      <a:pt x="322" y="358"/>
                    </a:lnTo>
                    <a:lnTo>
                      <a:pt x="322" y="344"/>
                    </a:lnTo>
                    <a:lnTo>
                      <a:pt x="324" y="346"/>
                    </a:lnTo>
                    <a:lnTo>
                      <a:pt x="324" y="340"/>
                    </a:lnTo>
                    <a:lnTo>
                      <a:pt x="322" y="340"/>
                    </a:lnTo>
                    <a:lnTo>
                      <a:pt x="321" y="341"/>
                    </a:lnTo>
                    <a:lnTo>
                      <a:pt x="321" y="332"/>
                    </a:lnTo>
                    <a:lnTo>
                      <a:pt x="322" y="327"/>
                    </a:lnTo>
                    <a:lnTo>
                      <a:pt x="324" y="326"/>
                    </a:lnTo>
                    <a:lnTo>
                      <a:pt x="325" y="326"/>
                    </a:lnTo>
                    <a:lnTo>
                      <a:pt x="324" y="323"/>
                    </a:lnTo>
                    <a:lnTo>
                      <a:pt x="324" y="318"/>
                    </a:lnTo>
                    <a:lnTo>
                      <a:pt x="322" y="315"/>
                    </a:lnTo>
                    <a:lnTo>
                      <a:pt x="322" y="318"/>
                    </a:lnTo>
                    <a:lnTo>
                      <a:pt x="319" y="302"/>
                    </a:lnTo>
                    <a:lnTo>
                      <a:pt x="317" y="292"/>
                    </a:lnTo>
                    <a:lnTo>
                      <a:pt x="317" y="298"/>
                    </a:lnTo>
                    <a:lnTo>
                      <a:pt x="316" y="298"/>
                    </a:lnTo>
                    <a:lnTo>
                      <a:pt x="316" y="282"/>
                    </a:lnTo>
                    <a:lnTo>
                      <a:pt x="317" y="279"/>
                    </a:lnTo>
                    <a:lnTo>
                      <a:pt x="317" y="281"/>
                    </a:lnTo>
                    <a:lnTo>
                      <a:pt x="319" y="279"/>
                    </a:lnTo>
                    <a:lnTo>
                      <a:pt x="319" y="276"/>
                    </a:lnTo>
                    <a:lnTo>
                      <a:pt x="321" y="276"/>
                    </a:lnTo>
                    <a:lnTo>
                      <a:pt x="321" y="273"/>
                    </a:lnTo>
                    <a:lnTo>
                      <a:pt x="319" y="273"/>
                    </a:lnTo>
                    <a:lnTo>
                      <a:pt x="319" y="271"/>
                    </a:lnTo>
                    <a:lnTo>
                      <a:pt x="317" y="270"/>
                    </a:lnTo>
                    <a:lnTo>
                      <a:pt x="322" y="270"/>
                    </a:lnTo>
                    <a:lnTo>
                      <a:pt x="322" y="259"/>
                    </a:lnTo>
                    <a:lnTo>
                      <a:pt x="321" y="259"/>
                    </a:lnTo>
                    <a:lnTo>
                      <a:pt x="321" y="251"/>
                    </a:lnTo>
                    <a:lnTo>
                      <a:pt x="322" y="250"/>
                    </a:lnTo>
                    <a:lnTo>
                      <a:pt x="322" y="240"/>
                    </a:lnTo>
                    <a:lnTo>
                      <a:pt x="321" y="239"/>
                    </a:lnTo>
                    <a:lnTo>
                      <a:pt x="321" y="237"/>
                    </a:lnTo>
                    <a:lnTo>
                      <a:pt x="322" y="237"/>
                    </a:lnTo>
                    <a:lnTo>
                      <a:pt x="322" y="234"/>
                    </a:lnTo>
                    <a:lnTo>
                      <a:pt x="321" y="233"/>
                    </a:lnTo>
                    <a:lnTo>
                      <a:pt x="321" y="226"/>
                    </a:lnTo>
                    <a:lnTo>
                      <a:pt x="319" y="225"/>
                    </a:lnTo>
                    <a:lnTo>
                      <a:pt x="319" y="220"/>
                    </a:lnTo>
                    <a:lnTo>
                      <a:pt x="321" y="220"/>
                    </a:lnTo>
                    <a:lnTo>
                      <a:pt x="321" y="206"/>
                    </a:lnTo>
                    <a:lnTo>
                      <a:pt x="319" y="208"/>
                    </a:lnTo>
                    <a:lnTo>
                      <a:pt x="319" y="198"/>
                    </a:lnTo>
                    <a:lnTo>
                      <a:pt x="317" y="198"/>
                    </a:lnTo>
                    <a:lnTo>
                      <a:pt x="317" y="197"/>
                    </a:lnTo>
                    <a:lnTo>
                      <a:pt x="319" y="195"/>
                    </a:lnTo>
                    <a:lnTo>
                      <a:pt x="319" y="194"/>
                    </a:lnTo>
                    <a:lnTo>
                      <a:pt x="321" y="191"/>
                    </a:lnTo>
                    <a:lnTo>
                      <a:pt x="321" y="192"/>
                    </a:lnTo>
                    <a:lnTo>
                      <a:pt x="322" y="192"/>
                    </a:lnTo>
                    <a:lnTo>
                      <a:pt x="322" y="191"/>
                    </a:lnTo>
                    <a:lnTo>
                      <a:pt x="321" y="188"/>
                    </a:lnTo>
                    <a:lnTo>
                      <a:pt x="321" y="185"/>
                    </a:lnTo>
                    <a:lnTo>
                      <a:pt x="319" y="181"/>
                    </a:lnTo>
                    <a:lnTo>
                      <a:pt x="319" y="178"/>
                    </a:lnTo>
                    <a:lnTo>
                      <a:pt x="317" y="174"/>
                    </a:lnTo>
                    <a:lnTo>
                      <a:pt x="317" y="144"/>
                    </a:lnTo>
                    <a:lnTo>
                      <a:pt x="319" y="143"/>
                    </a:lnTo>
                    <a:lnTo>
                      <a:pt x="319" y="144"/>
                    </a:lnTo>
                    <a:lnTo>
                      <a:pt x="321" y="144"/>
                    </a:lnTo>
                    <a:lnTo>
                      <a:pt x="321" y="140"/>
                    </a:lnTo>
                    <a:lnTo>
                      <a:pt x="319" y="135"/>
                    </a:lnTo>
                    <a:lnTo>
                      <a:pt x="319" y="126"/>
                    </a:lnTo>
                    <a:lnTo>
                      <a:pt x="317" y="124"/>
                    </a:lnTo>
                    <a:lnTo>
                      <a:pt x="317" y="107"/>
                    </a:lnTo>
                    <a:lnTo>
                      <a:pt x="316" y="105"/>
                    </a:lnTo>
                    <a:lnTo>
                      <a:pt x="316" y="102"/>
                    </a:lnTo>
                    <a:lnTo>
                      <a:pt x="317" y="101"/>
                    </a:lnTo>
                    <a:lnTo>
                      <a:pt x="317" y="88"/>
                    </a:lnTo>
                    <a:lnTo>
                      <a:pt x="319" y="85"/>
                    </a:lnTo>
                    <a:lnTo>
                      <a:pt x="319" y="84"/>
                    </a:lnTo>
                    <a:lnTo>
                      <a:pt x="317" y="84"/>
                    </a:lnTo>
                    <a:lnTo>
                      <a:pt x="317" y="77"/>
                    </a:lnTo>
                    <a:lnTo>
                      <a:pt x="321" y="77"/>
                    </a:lnTo>
                    <a:lnTo>
                      <a:pt x="321" y="74"/>
                    </a:lnTo>
                    <a:lnTo>
                      <a:pt x="319" y="71"/>
                    </a:lnTo>
                    <a:lnTo>
                      <a:pt x="317" y="73"/>
                    </a:lnTo>
                    <a:lnTo>
                      <a:pt x="317" y="59"/>
                    </a:lnTo>
                    <a:lnTo>
                      <a:pt x="319" y="57"/>
                    </a:lnTo>
                    <a:lnTo>
                      <a:pt x="319" y="62"/>
                    </a:lnTo>
                    <a:lnTo>
                      <a:pt x="321" y="60"/>
                    </a:lnTo>
                    <a:lnTo>
                      <a:pt x="321" y="54"/>
                    </a:lnTo>
                    <a:lnTo>
                      <a:pt x="322" y="50"/>
                    </a:lnTo>
                    <a:lnTo>
                      <a:pt x="322" y="43"/>
                    </a:lnTo>
                    <a:lnTo>
                      <a:pt x="321" y="43"/>
                    </a:lnTo>
                    <a:lnTo>
                      <a:pt x="321" y="40"/>
                    </a:lnTo>
                    <a:lnTo>
                      <a:pt x="322" y="39"/>
                    </a:lnTo>
                    <a:lnTo>
                      <a:pt x="322" y="37"/>
                    </a:lnTo>
                    <a:lnTo>
                      <a:pt x="321" y="36"/>
                    </a:lnTo>
                    <a:lnTo>
                      <a:pt x="321" y="37"/>
                    </a:lnTo>
                    <a:lnTo>
                      <a:pt x="319" y="39"/>
                    </a:lnTo>
                    <a:lnTo>
                      <a:pt x="319" y="36"/>
                    </a:lnTo>
                    <a:lnTo>
                      <a:pt x="317" y="36"/>
                    </a:lnTo>
                    <a:lnTo>
                      <a:pt x="317" y="34"/>
                    </a:lnTo>
                    <a:lnTo>
                      <a:pt x="322" y="34"/>
                    </a:lnTo>
                    <a:lnTo>
                      <a:pt x="322" y="32"/>
                    </a:lnTo>
                    <a:lnTo>
                      <a:pt x="321" y="31"/>
                    </a:lnTo>
                    <a:lnTo>
                      <a:pt x="321" y="29"/>
                    </a:lnTo>
                    <a:lnTo>
                      <a:pt x="319" y="29"/>
                    </a:lnTo>
                    <a:lnTo>
                      <a:pt x="317" y="31"/>
                    </a:lnTo>
                    <a:lnTo>
                      <a:pt x="319" y="31"/>
                    </a:lnTo>
                    <a:lnTo>
                      <a:pt x="316" y="32"/>
                    </a:lnTo>
                    <a:lnTo>
                      <a:pt x="297" y="32"/>
                    </a:lnTo>
                    <a:lnTo>
                      <a:pt x="296" y="34"/>
                    </a:lnTo>
                    <a:lnTo>
                      <a:pt x="293" y="34"/>
                    </a:lnTo>
                    <a:lnTo>
                      <a:pt x="296" y="32"/>
                    </a:lnTo>
                    <a:lnTo>
                      <a:pt x="285" y="32"/>
                    </a:lnTo>
                    <a:lnTo>
                      <a:pt x="286" y="34"/>
                    </a:lnTo>
                    <a:lnTo>
                      <a:pt x="288" y="34"/>
                    </a:lnTo>
                    <a:lnTo>
                      <a:pt x="285" y="36"/>
                    </a:lnTo>
                    <a:lnTo>
                      <a:pt x="285" y="34"/>
                    </a:lnTo>
                    <a:lnTo>
                      <a:pt x="263" y="34"/>
                    </a:lnTo>
                    <a:lnTo>
                      <a:pt x="262" y="32"/>
                    </a:lnTo>
                    <a:lnTo>
                      <a:pt x="259" y="32"/>
                    </a:lnTo>
                    <a:lnTo>
                      <a:pt x="259" y="34"/>
                    </a:lnTo>
                    <a:lnTo>
                      <a:pt x="255" y="34"/>
                    </a:lnTo>
                    <a:lnTo>
                      <a:pt x="254" y="32"/>
                    </a:lnTo>
                    <a:lnTo>
                      <a:pt x="248" y="32"/>
                    </a:lnTo>
                    <a:lnTo>
                      <a:pt x="245" y="34"/>
                    </a:lnTo>
                    <a:lnTo>
                      <a:pt x="243" y="34"/>
                    </a:lnTo>
                    <a:lnTo>
                      <a:pt x="240" y="36"/>
                    </a:lnTo>
                    <a:lnTo>
                      <a:pt x="235" y="34"/>
                    </a:lnTo>
                    <a:lnTo>
                      <a:pt x="224" y="34"/>
                    </a:lnTo>
                    <a:lnTo>
                      <a:pt x="220" y="32"/>
                    </a:lnTo>
                    <a:lnTo>
                      <a:pt x="218" y="32"/>
                    </a:lnTo>
                    <a:lnTo>
                      <a:pt x="215" y="34"/>
                    </a:lnTo>
                    <a:lnTo>
                      <a:pt x="210" y="34"/>
                    </a:lnTo>
                    <a:lnTo>
                      <a:pt x="209" y="36"/>
                    </a:lnTo>
                    <a:lnTo>
                      <a:pt x="204" y="36"/>
                    </a:lnTo>
                    <a:lnTo>
                      <a:pt x="204" y="37"/>
                    </a:lnTo>
                    <a:lnTo>
                      <a:pt x="195" y="37"/>
                    </a:lnTo>
                    <a:lnTo>
                      <a:pt x="186" y="40"/>
                    </a:lnTo>
                    <a:lnTo>
                      <a:pt x="176" y="42"/>
                    </a:lnTo>
                    <a:lnTo>
                      <a:pt x="166" y="42"/>
                    </a:lnTo>
                    <a:lnTo>
                      <a:pt x="166" y="40"/>
                    </a:lnTo>
                    <a:lnTo>
                      <a:pt x="162" y="40"/>
                    </a:lnTo>
                    <a:lnTo>
                      <a:pt x="161" y="42"/>
                    </a:lnTo>
                    <a:lnTo>
                      <a:pt x="131" y="42"/>
                    </a:lnTo>
                    <a:lnTo>
                      <a:pt x="135" y="40"/>
                    </a:lnTo>
                    <a:lnTo>
                      <a:pt x="131" y="40"/>
                    </a:lnTo>
                    <a:lnTo>
                      <a:pt x="128" y="39"/>
                    </a:lnTo>
                    <a:lnTo>
                      <a:pt x="125" y="39"/>
                    </a:lnTo>
                    <a:lnTo>
                      <a:pt x="124" y="40"/>
                    </a:lnTo>
                    <a:lnTo>
                      <a:pt x="124" y="39"/>
                    </a:lnTo>
                    <a:lnTo>
                      <a:pt x="118" y="40"/>
                    </a:lnTo>
                    <a:lnTo>
                      <a:pt x="116" y="37"/>
                    </a:lnTo>
                    <a:lnTo>
                      <a:pt x="105" y="37"/>
                    </a:lnTo>
                    <a:lnTo>
                      <a:pt x="99" y="39"/>
                    </a:lnTo>
                    <a:lnTo>
                      <a:pt x="94" y="40"/>
                    </a:lnTo>
                    <a:lnTo>
                      <a:pt x="42" y="40"/>
                    </a:lnTo>
                    <a:lnTo>
                      <a:pt x="42" y="42"/>
                    </a:lnTo>
                    <a:lnTo>
                      <a:pt x="40" y="42"/>
                    </a:lnTo>
                    <a:lnTo>
                      <a:pt x="42" y="45"/>
                    </a:lnTo>
                    <a:lnTo>
                      <a:pt x="40" y="45"/>
                    </a:lnTo>
                    <a:lnTo>
                      <a:pt x="40" y="59"/>
                    </a:lnTo>
                    <a:lnTo>
                      <a:pt x="38" y="71"/>
                    </a:lnTo>
                    <a:lnTo>
                      <a:pt x="38" y="73"/>
                    </a:lnTo>
                    <a:lnTo>
                      <a:pt x="40" y="71"/>
                    </a:lnTo>
                    <a:lnTo>
                      <a:pt x="40" y="79"/>
                    </a:lnTo>
                    <a:lnTo>
                      <a:pt x="42" y="79"/>
                    </a:lnTo>
                    <a:lnTo>
                      <a:pt x="42" y="88"/>
                    </a:lnTo>
                    <a:lnTo>
                      <a:pt x="40" y="87"/>
                    </a:lnTo>
                    <a:lnTo>
                      <a:pt x="40" y="84"/>
                    </a:lnTo>
                    <a:lnTo>
                      <a:pt x="38" y="82"/>
                    </a:lnTo>
                    <a:lnTo>
                      <a:pt x="38" y="88"/>
                    </a:lnTo>
                    <a:lnTo>
                      <a:pt x="40" y="91"/>
                    </a:lnTo>
                    <a:lnTo>
                      <a:pt x="40" y="95"/>
                    </a:lnTo>
                    <a:lnTo>
                      <a:pt x="38" y="91"/>
                    </a:lnTo>
                    <a:lnTo>
                      <a:pt x="38" y="113"/>
                    </a:lnTo>
                    <a:lnTo>
                      <a:pt x="40" y="110"/>
                    </a:lnTo>
                    <a:lnTo>
                      <a:pt x="40" y="147"/>
                    </a:lnTo>
                    <a:lnTo>
                      <a:pt x="38" y="146"/>
                    </a:lnTo>
                    <a:lnTo>
                      <a:pt x="38" y="153"/>
                    </a:lnTo>
                    <a:lnTo>
                      <a:pt x="37" y="153"/>
                    </a:lnTo>
                    <a:lnTo>
                      <a:pt x="37" y="161"/>
                    </a:lnTo>
                    <a:lnTo>
                      <a:pt x="40" y="158"/>
                    </a:lnTo>
                    <a:lnTo>
                      <a:pt x="42" y="160"/>
                    </a:lnTo>
                    <a:lnTo>
                      <a:pt x="42" y="163"/>
                    </a:lnTo>
                    <a:lnTo>
                      <a:pt x="40" y="163"/>
                    </a:lnTo>
                    <a:lnTo>
                      <a:pt x="40" y="167"/>
                    </a:lnTo>
                    <a:lnTo>
                      <a:pt x="38" y="171"/>
                    </a:lnTo>
                    <a:lnTo>
                      <a:pt x="38" y="195"/>
                    </a:lnTo>
                    <a:lnTo>
                      <a:pt x="40" y="217"/>
                    </a:lnTo>
                    <a:lnTo>
                      <a:pt x="38" y="219"/>
                    </a:lnTo>
                    <a:lnTo>
                      <a:pt x="38" y="220"/>
                    </a:lnTo>
                    <a:lnTo>
                      <a:pt x="37" y="220"/>
                    </a:lnTo>
                    <a:lnTo>
                      <a:pt x="38" y="225"/>
                    </a:lnTo>
                    <a:lnTo>
                      <a:pt x="38" y="231"/>
                    </a:lnTo>
                    <a:lnTo>
                      <a:pt x="40" y="230"/>
                    </a:lnTo>
                    <a:lnTo>
                      <a:pt x="40" y="236"/>
                    </a:lnTo>
                    <a:lnTo>
                      <a:pt x="38" y="239"/>
                    </a:lnTo>
                    <a:lnTo>
                      <a:pt x="38" y="243"/>
                    </a:lnTo>
                    <a:lnTo>
                      <a:pt x="40" y="243"/>
                    </a:lnTo>
                    <a:lnTo>
                      <a:pt x="40" y="315"/>
                    </a:lnTo>
                    <a:lnTo>
                      <a:pt x="38" y="320"/>
                    </a:lnTo>
                    <a:lnTo>
                      <a:pt x="38" y="338"/>
                    </a:lnTo>
                    <a:lnTo>
                      <a:pt x="40" y="351"/>
                    </a:lnTo>
                    <a:lnTo>
                      <a:pt x="40" y="368"/>
                    </a:lnTo>
                    <a:lnTo>
                      <a:pt x="38" y="369"/>
                    </a:lnTo>
                    <a:lnTo>
                      <a:pt x="40" y="375"/>
                    </a:lnTo>
                    <a:lnTo>
                      <a:pt x="38" y="375"/>
                    </a:lnTo>
                    <a:lnTo>
                      <a:pt x="38" y="383"/>
                    </a:lnTo>
                    <a:lnTo>
                      <a:pt x="40" y="383"/>
                    </a:lnTo>
                    <a:lnTo>
                      <a:pt x="40" y="416"/>
                    </a:lnTo>
                    <a:lnTo>
                      <a:pt x="38" y="416"/>
                    </a:lnTo>
                    <a:lnTo>
                      <a:pt x="40" y="439"/>
                    </a:lnTo>
                    <a:lnTo>
                      <a:pt x="40" y="486"/>
                    </a:lnTo>
                    <a:lnTo>
                      <a:pt x="38" y="498"/>
                    </a:lnTo>
                    <a:lnTo>
                      <a:pt x="38" y="510"/>
                    </a:lnTo>
                    <a:lnTo>
                      <a:pt x="37" y="523"/>
                    </a:lnTo>
                    <a:lnTo>
                      <a:pt x="37" y="526"/>
                    </a:lnTo>
                    <a:lnTo>
                      <a:pt x="38" y="527"/>
                    </a:lnTo>
                    <a:lnTo>
                      <a:pt x="40" y="527"/>
                    </a:lnTo>
                    <a:lnTo>
                      <a:pt x="38" y="590"/>
                    </a:lnTo>
                    <a:lnTo>
                      <a:pt x="38" y="695"/>
                    </a:lnTo>
                    <a:lnTo>
                      <a:pt x="37" y="697"/>
                    </a:lnTo>
                    <a:lnTo>
                      <a:pt x="42" y="697"/>
                    </a:lnTo>
                    <a:lnTo>
                      <a:pt x="43" y="698"/>
                    </a:lnTo>
                    <a:lnTo>
                      <a:pt x="54" y="698"/>
                    </a:lnTo>
                    <a:lnTo>
                      <a:pt x="52" y="697"/>
                    </a:lnTo>
                    <a:lnTo>
                      <a:pt x="57" y="697"/>
                    </a:lnTo>
                    <a:lnTo>
                      <a:pt x="57" y="700"/>
                    </a:lnTo>
                    <a:lnTo>
                      <a:pt x="60" y="698"/>
                    </a:lnTo>
                    <a:lnTo>
                      <a:pt x="69" y="698"/>
                    </a:lnTo>
                    <a:lnTo>
                      <a:pt x="66" y="697"/>
                    </a:lnTo>
                    <a:lnTo>
                      <a:pt x="88" y="698"/>
                    </a:lnTo>
                    <a:lnTo>
                      <a:pt x="111" y="698"/>
                    </a:lnTo>
                    <a:lnTo>
                      <a:pt x="133" y="700"/>
                    </a:lnTo>
                    <a:lnTo>
                      <a:pt x="133" y="698"/>
                    </a:lnTo>
                    <a:lnTo>
                      <a:pt x="158" y="701"/>
                    </a:lnTo>
                    <a:lnTo>
                      <a:pt x="169" y="701"/>
                    </a:lnTo>
                    <a:lnTo>
                      <a:pt x="167" y="703"/>
                    </a:lnTo>
                    <a:lnTo>
                      <a:pt x="187" y="703"/>
                    </a:lnTo>
                    <a:lnTo>
                      <a:pt x="207" y="706"/>
                    </a:lnTo>
                    <a:lnTo>
                      <a:pt x="229" y="709"/>
                    </a:lnTo>
                    <a:lnTo>
                      <a:pt x="226" y="709"/>
                    </a:lnTo>
                    <a:lnTo>
                      <a:pt x="224" y="711"/>
                    </a:lnTo>
                    <a:lnTo>
                      <a:pt x="235" y="711"/>
                    </a:lnTo>
                    <a:lnTo>
                      <a:pt x="234" y="712"/>
                    </a:lnTo>
                    <a:lnTo>
                      <a:pt x="235" y="712"/>
                    </a:lnTo>
                    <a:lnTo>
                      <a:pt x="237" y="711"/>
                    </a:lnTo>
                    <a:lnTo>
                      <a:pt x="245" y="711"/>
                    </a:lnTo>
                    <a:lnTo>
                      <a:pt x="246" y="712"/>
                    </a:lnTo>
                    <a:lnTo>
                      <a:pt x="272" y="712"/>
                    </a:lnTo>
                    <a:lnTo>
                      <a:pt x="274" y="714"/>
                    </a:lnTo>
                    <a:lnTo>
                      <a:pt x="272" y="714"/>
                    </a:lnTo>
                    <a:lnTo>
                      <a:pt x="274" y="715"/>
                    </a:lnTo>
                    <a:lnTo>
                      <a:pt x="279" y="715"/>
                    </a:lnTo>
                    <a:lnTo>
                      <a:pt x="282" y="714"/>
                    </a:lnTo>
                    <a:lnTo>
                      <a:pt x="283" y="714"/>
                    </a:lnTo>
                    <a:lnTo>
                      <a:pt x="285" y="715"/>
                    </a:lnTo>
                    <a:lnTo>
                      <a:pt x="293" y="714"/>
                    </a:lnTo>
                    <a:lnTo>
                      <a:pt x="294" y="714"/>
                    </a:lnTo>
                    <a:lnTo>
                      <a:pt x="293" y="715"/>
                    </a:lnTo>
                    <a:lnTo>
                      <a:pt x="297" y="715"/>
                    </a:lnTo>
                    <a:lnTo>
                      <a:pt x="297" y="717"/>
                    </a:lnTo>
                    <a:lnTo>
                      <a:pt x="302" y="718"/>
                    </a:lnTo>
                    <a:lnTo>
                      <a:pt x="302" y="720"/>
                    </a:lnTo>
                    <a:lnTo>
                      <a:pt x="314" y="720"/>
                    </a:lnTo>
                    <a:lnTo>
                      <a:pt x="316" y="718"/>
                    </a:lnTo>
                    <a:lnTo>
                      <a:pt x="319" y="718"/>
                    </a:lnTo>
                    <a:lnTo>
                      <a:pt x="321" y="720"/>
                    </a:lnTo>
                    <a:lnTo>
                      <a:pt x="324" y="720"/>
                    </a:lnTo>
                    <a:lnTo>
                      <a:pt x="325" y="717"/>
                    </a:lnTo>
                    <a:lnTo>
                      <a:pt x="327" y="717"/>
                    </a:lnTo>
                    <a:lnTo>
                      <a:pt x="328" y="718"/>
                    </a:lnTo>
                    <a:lnTo>
                      <a:pt x="327" y="718"/>
                    </a:lnTo>
                    <a:lnTo>
                      <a:pt x="328" y="720"/>
                    </a:lnTo>
                    <a:lnTo>
                      <a:pt x="328" y="723"/>
                    </a:lnTo>
                    <a:lnTo>
                      <a:pt x="322" y="723"/>
                    </a:lnTo>
                    <a:lnTo>
                      <a:pt x="322" y="725"/>
                    </a:lnTo>
                    <a:lnTo>
                      <a:pt x="319" y="725"/>
                    </a:lnTo>
                    <a:lnTo>
                      <a:pt x="317" y="726"/>
                    </a:lnTo>
                    <a:lnTo>
                      <a:pt x="316" y="726"/>
                    </a:lnTo>
                    <a:lnTo>
                      <a:pt x="293" y="729"/>
                    </a:lnTo>
                    <a:lnTo>
                      <a:pt x="262" y="732"/>
                    </a:lnTo>
                    <a:lnTo>
                      <a:pt x="224" y="734"/>
                    </a:lnTo>
                    <a:lnTo>
                      <a:pt x="184" y="734"/>
                    </a:lnTo>
                    <a:lnTo>
                      <a:pt x="141" y="735"/>
                    </a:lnTo>
                    <a:lnTo>
                      <a:pt x="0" y="735"/>
                    </a:lnTo>
                    <a:lnTo>
                      <a:pt x="0" y="639"/>
                    </a:lnTo>
                    <a:lnTo>
                      <a:pt x="1" y="636"/>
                    </a:lnTo>
                    <a:lnTo>
                      <a:pt x="1" y="631"/>
                    </a:lnTo>
                    <a:lnTo>
                      <a:pt x="3" y="630"/>
                    </a:lnTo>
                    <a:lnTo>
                      <a:pt x="3" y="617"/>
                    </a:lnTo>
                    <a:lnTo>
                      <a:pt x="1" y="613"/>
                    </a:lnTo>
                    <a:lnTo>
                      <a:pt x="1" y="605"/>
                    </a:lnTo>
                    <a:lnTo>
                      <a:pt x="3" y="607"/>
                    </a:lnTo>
                    <a:lnTo>
                      <a:pt x="3" y="602"/>
                    </a:lnTo>
                    <a:lnTo>
                      <a:pt x="1" y="596"/>
                    </a:lnTo>
                    <a:lnTo>
                      <a:pt x="1" y="591"/>
                    </a:lnTo>
                    <a:lnTo>
                      <a:pt x="3" y="585"/>
                    </a:lnTo>
                    <a:lnTo>
                      <a:pt x="3" y="574"/>
                    </a:lnTo>
                    <a:lnTo>
                      <a:pt x="1" y="571"/>
                    </a:lnTo>
                    <a:lnTo>
                      <a:pt x="1" y="524"/>
                    </a:lnTo>
                    <a:lnTo>
                      <a:pt x="0" y="503"/>
                    </a:lnTo>
                    <a:lnTo>
                      <a:pt x="1" y="496"/>
                    </a:lnTo>
                    <a:lnTo>
                      <a:pt x="1" y="486"/>
                    </a:lnTo>
                    <a:lnTo>
                      <a:pt x="3" y="476"/>
                    </a:lnTo>
                    <a:lnTo>
                      <a:pt x="1" y="472"/>
                    </a:lnTo>
                    <a:lnTo>
                      <a:pt x="3" y="470"/>
                    </a:lnTo>
                    <a:lnTo>
                      <a:pt x="3" y="465"/>
                    </a:lnTo>
                    <a:lnTo>
                      <a:pt x="4" y="462"/>
                    </a:lnTo>
                    <a:lnTo>
                      <a:pt x="3" y="462"/>
                    </a:lnTo>
                    <a:lnTo>
                      <a:pt x="3" y="455"/>
                    </a:lnTo>
                    <a:lnTo>
                      <a:pt x="4" y="455"/>
                    </a:lnTo>
                    <a:lnTo>
                      <a:pt x="1" y="424"/>
                    </a:lnTo>
                    <a:lnTo>
                      <a:pt x="1" y="417"/>
                    </a:lnTo>
                    <a:lnTo>
                      <a:pt x="3" y="417"/>
                    </a:lnTo>
                    <a:lnTo>
                      <a:pt x="3" y="416"/>
                    </a:lnTo>
                    <a:lnTo>
                      <a:pt x="4" y="413"/>
                    </a:lnTo>
                    <a:lnTo>
                      <a:pt x="3" y="411"/>
                    </a:lnTo>
                    <a:lnTo>
                      <a:pt x="3" y="346"/>
                    </a:lnTo>
                    <a:lnTo>
                      <a:pt x="1" y="355"/>
                    </a:lnTo>
                    <a:lnTo>
                      <a:pt x="1" y="343"/>
                    </a:lnTo>
                    <a:lnTo>
                      <a:pt x="3" y="343"/>
                    </a:lnTo>
                    <a:lnTo>
                      <a:pt x="1" y="323"/>
                    </a:lnTo>
                    <a:lnTo>
                      <a:pt x="1" y="304"/>
                    </a:lnTo>
                    <a:lnTo>
                      <a:pt x="3" y="276"/>
                    </a:lnTo>
                    <a:lnTo>
                      <a:pt x="3" y="248"/>
                    </a:lnTo>
                    <a:lnTo>
                      <a:pt x="4" y="222"/>
                    </a:lnTo>
                    <a:lnTo>
                      <a:pt x="1" y="220"/>
                    </a:lnTo>
                    <a:lnTo>
                      <a:pt x="4" y="217"/>
                    </a:lnTo>
                    <a:lnTo>
                      <a:pt x="4" y="212"/>
                    </a:lnTo>
                    <a:lnTo>
                      <a:pt x="3" y="211"/>
                    </a:lnTo>
                    <a:lnTo>
                      <a:pt x="3" y="209"/>
                    </a:lnTo>
                    <a:lnTo>
                      <a:pt x="1" y="209"/>
                    </a:lnTo>
                    <a:lnTo>
                      <a:pt x="3" y="205"/>
                    </a:lnTo>
                    <a:lnTo>
                      <a:pt x="3" y="188"/>
                    </a:lnTo>
                    <a:lnTo>
                      <a:pt x="1" y="185"/>
                    </a:lnTo>
                    <a:lnTo>
                      <a:pt x="1" y="183"/>
                    </a:lnTo>
                    <a:lnTo>
                      <a:pt x="3" y="181"/>
                    </a:lnTo>
                    <a:lnTo>
                      <a:pt x="3" y="171"/>
                    </a:lnTo>
                    <a:lnTo>
                      <a:pt x="4" y="171"/>
                    </a:lnTo>
                    <a:lnTo>
                      <a:pt x="4" y="167"/>
                    </a:lnTo>
                    <a:lnTo>
                      <a:pt x="3" y="167"/>
                    </a:lnTo>
                    <a:lnTo>
                      <a:pt x="3" y="166"/>
                    </a:lnTo>
                    <a:lnTo>
                      <a:pt x="1" y="163"/>
                    </a:lnTo>
                    <a:lnTo>
                      <a:pt x="1" y="157"/>
                    </a:lnTo>
                    <a:lnTo>
                      <a:pt x="3" y="153"/>
                    </a:lnTo>
                    <a:lnTo>
                      <a:pt x="3" y="147"/>
                    </a:lnTo>
                    <a:lnTo>
                      <a:pt x="4" y="149"/>
                    </a:lnTo>
                    <a:lnTo>
                      <a:pt x="4" y="140"/>
                    </a:lnTo>
                    <a:lnTo>
                      <a:pt x="3" y="136"/>
                    </a:lnTo>
                    <a:lnTo>
                      <a:pt x="3" y="138"/>
                    </a:lnTo>
                    <a:lnTo>
                      <a:pt x="1" y="138"/>
                    </a:lnTo>
                    <a:lnTo>
                      <a:pt x="1" y="135"/>
                    </a:lnTo>
                    <a:lnTo>
                      <a:pt x="3" y="133"/>
                    </a:lnTo>
                    <a:lnTo>
                      <a:pt x="4" y="133"/>
                    </a:lnTo>
                    <a:lnTo>
                      <a:pt x="4" y="127"/>
                    </a:lnTo>
                    <a:lnTo>
                      <a:pt x="3" y="126"/>
                    </a:lnTo>
                    <a:lnTo>
                      <a:pt x="3" y="107"/>
                    </a:lnTo>
                    <a:lnTo>
                      <a:pt x="4" y="105"/>
                    </a:lnTo>
                    <a:lnTo>
                      <a:pt x="3" y="102"/>
                    </a:lnTo>
                    <a:lnTo>
                      <a:pt x="3" y="99"/>
                    </a:lnTo>
                    <a:lnTo>
                      <a:pt x="1" y="95"/>
                    </a:lnTo>
                    <a:lnTo>
                      <a:pt x="1" y="93"/>
                    </a:lnTo>
                    <a:lnTo>
                      <a:pt x="3" y="90"/>
                    </a:lnTo>
                    <a:lnTo>
                      <a:pt x="3" y="87"/>
                    </a:lnTo>
                    <a:lnTo>
                      <a:pt x="1" y="81"/>
                    </a:lnTo>
                    <a:lnTo>
                      <a:pt x="3" y="77"/>
                    </a:lnTo>
                    <a:lnTo>
                      <a:pt x="3" y="70"/>
                    </a:lnTo>
                    <a:lnTo>
                      <a:pt x="1" y="73"/>
                    </a:lnTo>
                    <a:lnTo>
                      <a:pt x="1" y="63"/>
                    </a:lnTo>
                    <a:lnTo>
                      <a:pt x="3" y="63"/>
                    </a:lnTo>
                    <a:lnTo>
                      <a:pt x="3" y="1"/>
                    </a:lnTo>
                    <a:lnTo>
                      <a:pt x="20" y="1"/>
                    </a:lnTo>
                    <a:lnTo>
                      <a:pt x="2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1" name="Freeform 138">
                <a:extLst>
                  <a:ext uri="{FF2B5EF4-FFF2-40B4-BE49-F238E27FC236}">
                    <a16:creationId xmlns:a16="http://schemas.microsoft.com/office/drawing/2014/main" id="{6138A3F3-4F41-4253-8D40-1D6EA6A46CEB}"/>
                  </a:ext>
                </a:extLst>
              </p:cNvPr>
              <p:cNvSpPr>
                <a:spLocks noEditPoints="1"/>
              </p:cNvSpPr>
              <p:nvPr/>
            </p:nvSpPr>
            <p:spPr bwMode="auto">
              <a:xfrm>
                <a:off x="3228975" y="2304683"/>
                <a:ext cx="552450" cy="2526082"/>
              </a:xfrm>
              <a:custGeom>
                <a:avLst/>
                <a:gdLst/>
                <a:ahLst/>
                <a:cxnLst>
                  <a:cxn ang="0">
                    <a:pos x="317" y="745"/>
                  </a:cxn>
                  <a:cxn ang="0">
                    <a:pos x="1" y="529"/>
                  </a:cxn>
                  <a:cxn ang="0">
                    <a:pos x="320" y="110"/>
                  </a:cxn>
                  <a:cxn ang="0">
                    <a:pos x="108" y="0"/>
                  </a:cxn>
                  <a:cxn ang="0">
                    <a:pos x="231" y="2"/>
                  </a:cxn>
                  <a:cxn ang="0">
                    <a:pos x="293" y="2"/>
                  </a:cxn>
                  <a:cxn ang="0">
                    <a:pos x="344" y="130"/>
                  </a:cxn>
                  <a:cxn ang="0">
                    <a:pos x="344" y="177"/>
                  </a:cxn>
                  <a:cxn ang="0">
                    <a:pos x="345" y="318"/>
                  </a:cxn>
                  <a:cxn ang="0">
                    <a:pos x="345" y="405"/>
                  </a:cxn>
                  <a:cxn ang="0">
                    <a:pos x="341" y="490"/>
                  </a:cxn>
                  <a:cxn ang="0">
                    <a:pos x="339" y="563"/>
                  </a:cxn>
                  <a:cxn ang="0">
                    <a:pos x="337" y="653"/>
                  </a:cxn>
                  <a:cxn ang="0">
                    <a:pos x="337" y="733"/>
                  </a:cxn>
                  <a:cxn ang="0">
                    <a:pos x="336" y="779"/>
                  </a:cxn>
                  <a:cxn ang="0">
                    <a:pos x="334" y="838"/>
                  </a:cxn>
                  <a:cxn ang="0">
                    <a:pos x="330" y="909"/>
                  </a:cxn>
                  <a:cxn ang="0">
                    <a:pos x="327" y="939"/>
                  </a:cxn>
                  <a:cxn ang="0">
                    <a:pos x="324" y="945"/>
                  </a:cxn>
                  <a:cxn ang="0">
                    <a:pos x="322" y="909"/>
                  </a:cxn>
                  <a:cxn ang="0">
                    <a:pos x="324" y="860"/>
                  </a:cxn>
                  <a:cxn ang="0">
                    <a:pos x="325" y="812"/>
                  </a:cxn>
                  <a:cxn ang="0">
                    <a:pos x="324" y="788"/>
                  </a:cxn>
                  <a:cxn ang="0">
                    <a:pos x="324" y="765"/>
                  </a:cxn>
                  <a:cxn ang="0">
                    <a:pos x="319" y="737"/>
                  </a:cxn>
                  <a:cxn ang="0">
                    <a:pos x="325" y="734"/>
                  </a:cxn>
                  <a:cxn ang="0">
                    <a:pos x="322" y="703"/>
                  </a:cxn>
                  <a:cxn ang="0">
                    <a:pos x="320" y="656"/>
                  </a:cxn>
                  <a:cxn ang="0">
                    <a:pos x="324" y="610"/>
                  </a:cxn>
                  <a:cxn ang="0">
                    <a:pos x="320" y="539"/>
                  </a:cxn>
                  <a:cxn ang="0">
                    <a:pos x="324" y="489"/>
                  </a:cxn>
                  <a:cxn ang="0">
                    <a:pos x="317" y="452"/>
                  </a:cxn>
                  <a:cxn ang="0">
                    <a:pos x="319" y="417"/>
                  </a:cxn>
                  <a:cxn ang="0">
                    <a:pos x="322" y="369"/>
                  </a:cxn>
                  <a:cxn ang="0">
                    <a:pos x="319" y="337"/>
                  </a:cxn>
                  <a:cxn ang="0">
                    <a:pos x="317" y="284"/>
                  </a:cxn>
                  <a:cxn ang="0">
                    <a:pos x="317" y="213"/>
                  </a:cxn>
                  <a:cxn ang="0">
                    <a:pos x="317" y="175"/>
                  </a:cxn>
                  <a:cxn ang="0">
                    <a:pos x="319" y="154"/>
                  </a:cxn>
                  <a:cxn ang="0">
                    <a:pos x="320" y="102"/>
                  </a:cxn>
                  <a:cxn ang="0">
                    <a:pos x="319" y="43"/>
                  </a:cxn>
                  <a:cxn ang="0">
                    <a:pos x="305" y="33"/>
                  </a:cxn>
                  <a:cxn ang="0">
                    <a:pos x="263" y="37"/>
                  </a:cxn>
                  <a:cxn ang="0">
                    <a:pos x="148" y="39"/>
                  </a:cxn>
                  <a:cxn ang="0">
                    <a:pos x="40" y="87"/>
                  </a:cxn>
                  <a:cxn ang="0">
                    <a:pos x="38" y="197"/>
                  </a:cxn>
                  <a:cxn ang="0">
                    <a:pos x="40" y="268"/>
                  </a:cxn>
                  <a:cxn ang="0">
                    <a:pos x="40" y="396"/>
                  </a:cxn>
                  <a:cxn ang="0">
                    <a:pos x="41" y="517"/>
                  </a:cxn>
                  <a:cxn ang="0">
                    <a:pos x="37" y="919"/>
                  </a:cxn>
                  <a:cxn ang="0">
                    <a:pos x="116" y="965"/>
                  </a:cxn>
                  <a:cxn ang="0">
                    <a:pos x="212" y="975"/>
                  </a:cxn>
                  <a:cxn ang="0">
                    <a:pos x="285" y="978"/>
                  </a:cxn>
                  <a:cxn ang="0">
                    <a:pos x="324" y="984"/>
                  </a:cxn>
                  <a:cxn ang="0">
                    <a:pos x="227" y="996"/>
                  </a:cxn>
                  <a:cxn ang="0">
                    <a:pos x="1" y="746"/>
                  </a:cxn>
                  <a:cxn ang="0">
                    <a:pos x="3" y="585"/>
                  </a:cxn>
                  <a:cxn ang="0">
                    <a:pos x="4" y="517"/>
                  </a:cxn>
                  <a:cxn ang="0">
                    <a:pos x="3" y="307"/>
                  </a:cxn>
                  <a:cxn ang="0">
                    <a:pos x="3" y="228"/>
                  </a:cxn>
                  <a:cxn ang="0">
                    <a:pos x="3" y="154"/>
                  </a:cxn>
                  <a:cxn ang="0">
                    <a:pos x="4" y="62"/>
                  </a:cxn>
                </a:cxnLst>
                <a:rect l="0" t="0" r="r" b="b"/>
                <a:pathLst>
                  <a:path w="348" h="999">
                    <a:moveTo>
                      <a:pt x="320" y="958"/>
                    </a:moveTo>
                    <a:lnTo>
                      <a:pt x="322" y="958"/>
                    </a:lnTo>
                    <a:lnTo>
                      <a:pt x="322" y="959"/>
                    </a:lnTo>
                    <a:lnTo>
                      <a:pt x="320" y="964"/>
                    </a:lnTo>
                    <a:lnTo>
                      <a:pt x="320" y="958"/>
                    </a:lnTo>
                    <a:close/>
                    <a:moveTo>
                      <a:pt x="334" y="857"/>
                    </a:moveTo>
                    <a:lnTo>
                      <a:pt x="334" y="858"/>
                    </a:lnTo>
                    <a:lnTo>
                      <a:pt x="333" y="860"/>
                    </a:lnTo>
                    <a:lnTo>
                      <a:pt x="334" y="857"/>
                    </a:lnTo>
                    <a:close/>
                    <a:moveTo>
                      <a:pt x="319" y="737"/>
                    </a:moveTo>
                    <a:lnTo>
                      <a:pt x="319" y="740"/>
                    </a:lnTo>
                    <a:lnTo>
                      <a:pt x="317" y="745"/>
                    </a:lnTo>
                    <a:lnTo>
                      <a:pt x="317" y="740"/>
                    </a:lnTo>
                    <a:lnTo>
                      <a:pt x="319" y="737"/>
                    </a:lnTo>
                    <a:close/>
                    <a:moveTo>
                      <a:pt x="322" y="563"/>
                    </a:moveTo>
                    <a:lnTo>
                      <a:pt x="322" y="565"/>
                    </a:lnTo>
                    <a:lnTo>
                      <a:pt x="322" y="563"/>
                    </a:lnTo>
                    <a:close/>
                    <a:moveTo>
                      <a:pt x="324" y="562"/>
                    </a:moveTo>
                    <a:lnTo>
                      <a:pt x="324" y="563"/>
                    </a:lnTo>
                    <a:lnTo>
                      <a:pt x="322" y="563"/>
                    </a:lnTo>
                    <a:lnTo>
                      <a:pt x="324" y="562"/>
                    </a:lnTo>
                    <a:close/>
                    <a:moveTo>
                      <a:pt x="1" y="529"/>
                    </a:moveTo>
                    <a:lnTo>
                      <a:pt x="1" y="531"/>
                    </a:lnTo>
                    <a:lnTo>
                      <a:pt x="1" y="529"/>
                    </a:lnTo>
                    <a:close/>
                    <a:moveTo>
                      <a:pt x="345" y="310"/>
                    </a:moveTo>
                    <a:lnTo>
                      <a:pt x="345" y="315"/>
                    </a:lnTo>
                    <a:lnTo>
                      <a:pt x="345" y="310"/>
                    </a:lnTo>
                    <a:close/>
                    <a:moveTo>
                      <a:pt x="3" y="166"/>
                    </a:moveTo>
                    <a:lnTo>
                      <a:pt x="3" y="168"/>
                    </a:lnTo>
                    <a:lnTo>
                      <a:pt x="1" y="169"/>
                    </a:lnTo>
                    <a:lnTo>
                      <a:pt x="1" y="168"/>
                    </a:lnTo>
                    <a:lnTo>
                      <a:pt x="3" y="166"/>
                    </a:lnTo>
                    <a:close/>
                    <a:moveTo>
                      <a:pt x="317" y="102"/>
                    </a:moveTo>
                    <a:lnTo>
                      <a:pt x="319" y="107"/>
                    </a:lnTo>
                    <a:lnTo>
                      <a:pt x="320" y="109"/>
                    </a:lnTo>
                    <a:lnTo>
                      <a:pt x="320" y="110"/>
                    </a:lnTo>
                    <a:lnTo>
                      <a:pt x="322" y="113"/>
                    </a:lnTo>
                    <a:lnTo>
                      <a:pt x="322" y="118"/>
                    </a:lnTo>
                    <a:lnTo>
                      <a:pt x="320" y="116"/>
                    </a:lnTo>
                    <a:lnTo>
                      <a:pt x="320" y="118"/>
                    </a:lnTo>
                    <a:lnTo>
                      <a:pt x="319" y="118"/>
                    </a:lnTo>
                    <a:lnTo>
                      <a:pt x="319" y="112"/>
                    </a:lnTo>
                    <a:lnTo>
                      <a:pt x="317" y="110"/>
                    </a:lnTo>
                    <a:lnTo>
                      <a:pt x="317" y="102"/>
                    </a:lnTo>
                    <a:close/>
                    <a:moveTo>
                      <a:pt x="18" y="0"/>
                    </a:moveTo>
                    <a:lnTo>
                      <a:pt x="86" y="0"/>
                    </a:lnTo>
                    <a:lnTo>
                      <a:pt x="103" y="2"/>
                    </a:lnTo>
                    <a:lnTo>
                      <a:pt x="108" y="0"/>
                    </a:lnTo>
                    <a:lnTo>
                      <a:pt x="108" y="2"/>
                    </a:lnTo>
                    <a:lnTo>
                      <a:pt x="139" y="2"/>
                    </a:lnTo>
                    <a:lnTo>
                      <a:pt x="169" y="3"/>
                    </a:lnTo>
                    <a:lnTo>
                      <a:pt x="167" y="2"/>
                    </a:lnTo>
                    <a:lnTo>
                      <a:pt x="173" y="2"/>
                    </a:lnTo>
                    <a:lnTo>
                      <a:pt x="176" y="3"/>
                    </a:lnTo>
                    <a:lnTo>
                      <a:pt x="195" y="3"/>
                    </a:lnTo>
                    <a:lnTo>
                      <a:pt x="214" y="2"/>
                    </a:lnTo>
                    <a:lnTo>
                      <a:pt x="215" y="2"/>
                    </a:lnTo>
                    <a:lnTo>
                      <a:pt x="217" y="3"/>
                    </a:lnTo>
                    <a:lnTo>
                      <a:pt x="226" y="3"/>
                    </a:lnTo>
                    <a:lnTo>
                      <a:pt x="231" y="2"/>
                    </a:lnTo>
                    <a:lnTo>
                      <a:pt x="248" y="2"/>
                    </a:lnTo>
                    <a:lnTo>
                      <a:pt x="246" y="3"/>
                    </a:lnTo>
                    <a:lnTo>
                      <a:pt x="251" y="3"/>
                    </a:lnTo>
                    <a:lnTo>
                      <a:pt x="254" y="2"/>
                    </a:lnTo>
                    <a:lnTo>
                      <a:pt x="258" y="2"/>
                    </a:lnTo>
                    <a:lnTo>
                      <a:pt x="258" y="3"/>
                    </a:lnTo>
                    <a:lnTo>
                      <a:pt x="268" y="3"/>
                    </a:lnTo>
                    <a:lnTo>
                      <a:pt x="271" y="2"/>
                    </a:lnTo>
                    <a:lnTo>
                      <a:pt x="279" y="2"/>
                    </a:lnTo>
                    <a:lnTo>
                      <a:pt x="280" y="3"/>
                    </a:lnTo>
                    <a:lnTo>
                      <a:pt x="289" y="3"/>
                    </a:lnTo>
                    <a:lnTo>
                      <a:pt x="293" y="2"/>
                    </a:lnTo>
                    <a:lnTo>
                      <a:pt x="316" y="2"/>
                    </a:lnTo>
                    <a:lnTo>
                      <a:pt x="311" y="3"/>
                    </a:lnTo>
                    <a:lnTo>
                      <a:pt x="348" y="3"/>
                    </a:lnTo>
                    <a:lnTo>
                      <a:pt x="348" y="67"/>
                    </a:lnTo>
                    <a:lnTo>
                      <a:pt x="347" y="67"/>
                    </a:lnTo>
                    <a:lnTo>
                      <a:pt x="348" y="82"/>
                    </a:lnTo>
                    <a:lnTo>
                      <a:pt x="348" y="88"/>
                    </a:lnTo>
                    <a:lnTo>
                      <a:pt x="347" y="87"/>
                    </a:lnTo>
                    <a:lnTo>
                      <a:pt x="347" y="106"/>
                    </a:lnTo>
                    <a:lnTo>
                      <a:pt x="345" y="124"/>
                    </a:lnTo>
                    <a:lnTo>
                      <a:pt x="345" y="127"/>
                    </a:lnTo>
                    <a:lnTo>
                      <a:pt x="344" y="130"/>
                    </a:lnTo>
                    <a:lnTo>
                      <a:pt x="344" y="137"/>
                    </a:lnTo>
                    <a:lnTo>
                      <a:pt x="345" y="138"/>
                    </a:lnTo>
                    <a:lnTo>
                      <a:pt x="345" y="140"/>
                    </a:lnTo>
                    <a:lnTo>
                      <a:pt x="347" y="143"/>
                    </a:lnTo>
                    <a:lnTo>
                      <a:pt x="347" y="147"/>
                    </a:lnTo>
                    <a:lnTo>
                      <a:pt x="345" y="143"/>
                    </a:lnTo>
                    <a:lnTo>
                      <a:pt x="345" y="151"/>
                    </a:lnTo>
                    <a:lnTo>
                      <a:pt x="344" y="152"/>
                    </a:lnTo>
                    <a:lnTo>
                      <a:pt x="344" y="160"/>
                    </a:lnTo>
                    <a:lnTo>
                      <a:pt x="345" y="160"/>
                    </a:lnTo>
                    <a:lnTo>
                      <a:pt x="345" y="175"/>
                    </a:lnTo>
                    <a:lnTo>
                      <a:pt x="344" y="177"/>
                    </a:lnTo>
                    <a:lnTo>
                      <a:pt x="345" y="197"/>
                    </a:lnTo>
                    <a:lnTo>
                      <a:pt x="345" y="233"/>
                    </a:lnTo>
                    <a:lnTo>
                      <a:pt x="347" y="231"/>
                    </a:lnTo>
                    <a:lnTo>
                      <a:pt x="347" y="236"/>
                    </a:lnTo>
                    <a:lnTo>
                      <a:pt x="345" y="239"/>
                    </a:lnTo>
                    <a:lnTo>
                      <a:pt x="345" y="258"/>
                    </a:lnTo>
                    <a:lnTo>
                      <a:pt x="344" y="256"/>
                    </a:lnTo>
                    <a:lnTo>
                      <a:pt x="344" y="303"/>
                    </a:lnTo>
                    <a:lnTo>
                      <a:pt x="345" y="310"/>
                    </a:lnTo>
                    <a:lnTo>
                      <a:pt x="344" y="309"/>
                    </a:lnTo>
                    <a:lnTo>
                      <a:pt x="344" y="317"/>
                    </a:lnTo>
                    <a:lnTo>
                      <a:pt x="345" y="318"/>
                    </a:lnTo>
                    <a:lnTo>
                      <a:pt x="345" y="320"/>
                    </a:lnTo>
                    <a:lnTo>
                      <a:pt x="347" y="323"/>
                    </a:lnTo>
                    <a:lnTo>
                      <a:pt x="347" y="326"/>
                    </a:lnTo>
                    <a:lnTo>
                      <a:pt x="345" y="326"/>
                    </a:lnTo>
                    <a:lnTo>
                      <a:pt x="345" y="323"/>
                    </a:lnTo>
                    <a:lnTo>
                      <a:pt x="344" y="323"/>
                    </a:lnTo>
                    <a:lnTo>
                      <a:pt x="344" y="324"/>
                    </a:lnTo>
                    <a:lnTo>
                      <a:pt x="345" y="334"/>
                    </a:lnTo>
                    <a:lnTo>
                      <a:pt x="344" y="334"/>
                    </a:lnTo>
                    <a:lnTo>
                      <a:pt x="344" y="400"/>
                    </a:lnTo>
                    <a:lnTo>
                      <a:pt x="345" y="400"/>
                    </a:lnTo>
                    <a:lnTo>
                      <a:pt x="345" y="405"/>
                    </a:lnTo>
                    <a:lnTo>
                      <a:pt x="344" y="408"/>
                    </a:lnTo>
                    <a:lnTo>
                      <a:pt x="344" y="417"/>
                    </a:lnTo>
                    <a:lnTo>
                      <a:pt x="342" y="421"/>
                    </a:lnTo>
                    <a:lnTo>
                      <a:pt x="344" y="422"/>
                    </a:lnTo>
                    <a:lnTo>
                      <a:pt x="342" y="425"/>
                    </a:lnTo>
                    <a:lnTo>
                      <a:pt x="344" y="430"/>
                    </a:lnTo>
                    <a:lnTo>
                      <a:pt x="342" y="430"/>
                    </a:lnTo>
                    <a:lnTo>
                      <a:pt x="344" y="435"/>
                    </a:lnTo>
                    <a:lnTo>
                      <a:pt x="342" y="435"/>
                    </a:lnTo>
                    <a:lnTo>
                      <a:pt x="342" y="481"/>
                    </a:lnTo>
                    <a:lnTo>
                      <a:pt x="341" y="478"/>
                    </a:lnTo>
                    <a:lnTo>
                      <a:pt x="341" y="490"/>
                    </a:lnTo>
                    <a:lnTo>
                      <a:pt x="342" y="489"/>
                    </a:lnTo>
                    <a:lnTo>
                      <a:pt x="341" y="495"/>
                    </a:lnTo>
                    <a:lnTo>
                      <a:pt x="341" y="518"/>
                    </a:lnTo>
                    <a:lnTo>
                      <a:pt x="339" y="518"/>
                    </a:lnTo>
                    <a:lnTo>
                      <a:pt x="339" y="546"/>
                    </a:lnTo>
                    <a:lnTo>
                      <a:pt x="341" y="546"/>
                    </a:lnTo>
                    <a:lnTo>
                      <a:pt x="341" y="548"/>
                    </a:lnTo>
                    <a:lnTo>
                      <a:pt x="339" y="549"/>
                    </a:lnTo>
                    <a:lnTo>
                      <a:pt x="339" y="554"/>
                    </a:lnTo>
                    <a:lnTo>
                      <a:pt x="341" y="554"/>
                    </a:lnTo>
                    <a:lnTo>
                      <a:pt x="341" y="562"/>
                    </a:lnTo>
                    <a:lnTo>
                      <a:pt x="339" y="563"/>
                    </a:lnTo>
                    <a:lnTo>
                      <a:pt x="339" y="577"/>
                    </a:lnTo>
                    <a:lnTo>
                      <a:pt x="341" y="573"/>
                    </a:lnTo>
                    <a:lnTo>
                      <a:pt x="341" y="594"/>
                    </a:lnTo>
                    <a:lnTo>
                      <a:pt x="339" y="594"/>
                    </a:lnTo>
                    <a:lnTo>
                      <a:pt x="339" y="596"/>
                    </a:lnTo>
                    <a:lnTo>
                      <a:pt x="337" y="605"/>
                    </a:lnTo>
                    <a:lnTo>
                      <a:pt x="339" y="616"/>
                    </a:lnTo>
                    <a:lnTo>
                      <a:pt x="337" y="625"/>
                    </a:lnTo>
                    <a:lnTo>
                      <a:pt x="339" y="625"/>
                    </a:lnTo>
                    <a:lnTo>
                      <a:pt x="339" y="638"/>
                    </a:lnTo>
                    <a:lnTo>
                      <a:pt x="337" y="643"/>
                    </a:lnTo>
                    <a:lnTo>
                      <a:pt x="337" y="653"/>
                    </a:lnTo>
                    <a:lnTo>
                      <a:pt x="339" y="655"/>
                    </a:lnTo>
                    <a:lnTo>
                      <a:pt x="339" y="670"/>
                    </a:lnTo>
                    <a:lnTo>
                      <a:pt x="337" y="672"/>
                    </a:lnTo>
                    <a:lnTo>
                      <a:pt x="337" y="674"/>
                    </a:lnTo>
                    <a:lnTo>
                      <a:pt x="336" y="675"/>
                    </a:lnTo>
                    <a:lnTo>
                      <a:pt x="337" y="691"/>
                    </a:lnTo>
                    <a:lnTo>
                      <a:pt x="337" y="706"/>
                    </a:lnTo>
                    <a:lnTo>
                      <a:pt x="336" y="705"/>
                    </a:lnTo>
                    <a:lnTo>
                      <a:pt x="336" y="711"/>
                    </a:lnTo>
                    <a:lnTo>
                      <a:pt x="337" y="722"/>
                    </a:lnTo>
                    <a:lnTo>
                      <a:pt x="336" y="734"/>
                    </a:lnTo>
                    <a:lnTo>
                      <a:pt x="337" y="733"/>
                    </a:lnTo>
                    <a:lnTo>
                      <a:pt x="337" y="736"/>
                    </a:lnTo>
                    <a:lnTo>
                      <a:pt x="336" y="737"/>
                    </a:lnTo>
                    <a:lnTo>
                      <a:pt x="336" y="742"/>
                    </a:lnTo>
                    <a:lnTo>
                      <a:pt x="337" y="742"/>
                    </a:lnTo>
                    <a:lnTo>
                      <a:pt x="337" y="754"/>
                    </a:lnTo>
                    <a:lnTo>
                      <a:pt x="336" y="756"/>
                    </a:lnTo>
                    <a:lnTo>
                      <a:pt x="336" y="770"/>
                    </a:lnTo>
                    <a:lnTo>
                      <a:pt x="337" y="770"/>
                    </a:lnTo>
                    <a:lnTo>
                      <a:pt x="336" y="773"/>
                    </a:lnTo>
                    <a:lnTo>
                      <a:pt x="337" y="774"/>
                    </a:lnTo>
                    <a:lnTo>
                      <a:pt x="337" y="778"/>
                    </a:lnTo>
                    <a:lnTo>
                      <a:pt x="336" y="779"/>
                    </a:lnTo>
                    <a:lnTo>
                      <a:pt x="336" y="788"/>
                    </a:lnTo>
                    <a:lnTo>
                      <a:pt x="337" y="795"/>
                    </a:lnTo>
                    <a:lnTo>
                      <a:pt x="334" y="788"/>
                    </a:lnTo>
                    <a:lnTo>
                      <a:pt x="333" y="791"/>
                    </a:lnTo>
                    <a:lnTo>
                      <a:pt x="334" y="796"/>
                    </a:lnTo>
                    <a:lnTo>
                      <a:pt x="334" y="807"/>
                    </a:lnTo>
                    <a:lnTo>
                      <a:pt x="333" y="809"/>
                    </a:lnTo>
                    <a:lnTo>
                      <a:pt x="333" y="810"/>
                    </a:lnTo>
                    <a:lnTo>
                      <a:pt x="331" y="807"/>
                    </a:lnTo>
                    <a:lnTo>
                      <a:pt x="333" y="819"/>
                    </a:lnTo>
                    <a:lnTo>
                      <a:pt x="333" y="827"/>
                    </a:lnTo>
                    <a:lnTo>
                      <a:pt x="334" y="838"/>
                    </a:lnTo>
                    <a:lnTo>
                      <a:pt x="333" y="838"/>
                    </a:lnTo>
                    <a:lnTo>
                      <a:pt x="333" y="874"/>
                    </a:lnTo>
                    <a:lnTo>
                      <a:pt x="331" y="874"/>
                    </a:lnTo>
                    <a:lnTo>
                      <a:pt x="331" y="877"/>
                    </a:lnTo>
                    <a:lnTo>
                      <a:pt x="333" y="888"/>
                    </a:lnTo>
                    <a:lnTo>
                      <a:pt x="331" y="886"/>
                    </a:lnTo>
                    <a:lnTo>
                      <a:pt x="331" y="883"/>
                    </a:lnTo>
                    <a:lnTo>
                      <a:pt x="330" y="881"/>
                    </a:lnTo>
                    <a:lnTo>
                      <a:pt x="330" y="894"/>
                    </a:lnTo>
                    <a:lnTo>
                      <a:pt x="328" y="892"/>
                    </a:lnTo>
                    <a:lnTo>
                      <a:pt x="328" y="900"/>
                    </a:lnTo>
                    <a:lnTo>
                      <a:pt x="330" y="909"/>
                    </a:lnTo>
                    <a:lnTo>
                      <a:pt x="331" y="917"/>
                    </a:lnTo>
                    <a:lnTo>
                      <a:pt x="330" y="928"/>
                    </a:lnTo>
                    <a:lnTo>
                      <a:pt x="330" y="922"/>
                    </a:lnTo>
                    <a:lnTo>
                      <a:pt x="328" y="922"/>
                    </a:lnTo>
                    <a:lnTo>
                      <a:pt x="328" y="923"/>
                    </a:lnTo>
                    <a:lnTo>
                      <a:pt x="327" y="923"/>
                    </a:lnTo>
                    <a:lnTo>
                      <a:pt x="327" y="925"/>
                    </a:lnTo>
                    <a:lnTo>
                      <a:pt x="328" y="926"/>
                    </a:lnTo>
                    <a:lnTo>
                      <a:pt x="328" y="931"/>
                    </a:lnTo>
                    <a:lnTo>
                      <a:pt x="325" y="931"/>
                    </a:lnTo>
                    <a:lnTo>
                      <a:pt x="325" y="937"/>
                    </a:lnTo>
                    <a:lnTo>
                      <a:pt x="327" y="939"/>
                    </a:lnTo>
                    <a:lnTo>
                      <a:pt x="327" y="944"/>
                    </a:lnTo>
                    <a:lnTo>
                      <a:pt x="325" y="944"/>
                    </a:lnTo>
                    <a:lnTo>
                      <a:pt x="325" y="948"/>
                    </a:lnTo>
                    <a:lnTo>
                      <a:pt x="327" y="950"/>
                    </a:lnTo>
                    <a:lnTo>
                      <a:pt x="327" y="961"/>
                    </a:lnTo>
                    <a:lnTo>
                      <a:pt x="325" y="965"/>
                    </a:lnTo>
                    <a:lnTo>
                      <a:pt x="325" y="978"/>
                    </a:lnTo>
                    <a:lnTo>
                      <a:pt x="324" y="975"/>
                    </a:lnTo>
                    <a:lnTo>
                      <a:pt x="324" y="959"/>
                    </a:lnTo>
                    <a:lnTo>
                      <a:pt x="322" y="958"/>
                    </a:lnTo>
                    <a:lnTo>
                      <a:pt x="324" y="956"/>
                    </a:lnTo>
                    <a:lnTo>
                      <a:pt x="324" y="945"/>
                    </a:lnTo>
                    <a:lnTo>
                      <a:pt x="322" y="945"/>
                    </a:lnTo>
                    <a:lnTo>
                      <a:pt x="322" y="944"/>
                    </a:lnTo>
                    <a:lnTo>
                      <a:pt x="320" y="944"/>
                    </a:lnTo>
                    <a:lnTo>
                      <a:pt x="319" y="942"/>
                    </a:lnTo>
                    <a:lnTo>
                      <a:pt x="319" y="934"/>
                    </a:lnTo>
                    <a:lnTo>
                      <a:pt x="320" y="931"/>
                    </a:lnTo>
                    <a:lnTo>
                      <a:pt x="320" y="937"/>
                    </a:lnTo>
                    <a:lnTo>
                      <a:pt x="322" y="934"/>
                    </a:lnTo>
                    <a:lnTo>
                      <a:pt x="322" y="922"/>
                    </a:lnTo>
                    <a:lnTo>
                      <a:pt x="320" y="917"/>
                    </a:lnTo>
                    <a:lnTo>
                      <a:pt x="320" y="909"/>
                    </a:lnTo>
                    <a:lnTo>
                      <a:pt x="322" y="909"/>
                    </a:lnTo>
                    <a:lnTo>
                      <a:pt x="322" y="916"/>
                    </a:lnTo>
                    <a:lnTo>
                      <a:pt x="324" y="917"/>
                    </a:lnTo>
                    <a:lnTo>
                      <a:pt x="324" y="913"/>
                    </a:lnTo>
                    <a:lnTo>
                      <a:pt x="325" y="911"/>
                    </a:lnTo>
                    <a:lnTo>
                      <a:pt x="325" y="908"/>
                    </a:lnTo>
                    <a:lnTo>
                      <a:pt x="327" y="908"/>
                    </a:lnTo>
                    <a:lnTo>
                      <a:pt x="325" y="906"/>
                    </a:lnTo>
                    <a:lnTo>
                      <a:pt x="325" y="900"/>
                    </a:lnTo>
                    <a:lnTo>
                      <a:pt x="324" y="902"/>
                    </a:lnTo>
                    <a:lnTo>
                      <a:pt x="322" y="891"/>
                    </a:lnTo>
                    <a:lnTo>
                      <a:pt x="322" y="868"/>
                    </a:lnTo>
                    <a:lnTo>
                      <a:pt x="324" y="860"/>
                    </a:lnTo>
                    <a:lnTo>
                      <a:pt x="322" y="860"/>
                    </a:lnTo>
                    <a:lnTo>
                      <a:pt x="322" y="857"/>
                    </a:lnTo>
                    <a:lnTo>
                      <a:pt x="324" y="852"/>
                    </a:lnTo>
                    <a:lnTo>
                      <a:pt x="324" y="835"/>
                    </a:lnTo>
                    <a:lnTo>
                      <a:pt x="325" y="835"/>
                    </a:lnTo>
                    <a:lnTo>
                      <a:pt x="325" y="830"/>
                    </a:lnTo>
                    <a:lnTo>
                      <a:pt x="324" y="829"/>
                    </a:lnTo>
                    <a:lnTo>
                      <a:pt x="324" y="819"/>
                    </a:lnTo>
                    <a:lnTo>
                      <a:pt x="325" y="818"/>
                    </a:lnTo>
                    <a:lnTo>
                      <a:pt x="325" y="816"/>
                    </a:lnTo>
                    <a:lnTo>
                      <a:pt x="324" y="815"/>
                    </a:lnTo>
                    <a:lnTo>
                      <a:pt x="325" y="812"/>
                    </a:lnTo>
                    <a:lnTo>
                      <a:pt x="324" y="804"/>
                    </a:lnTo>
                    <a:lnTo>
                      <a:pt x="324" y="799"/>
                    </a:lnTo>
                    <a:lnTo>
                      <a:pt x="322" y="801"/>
                    </a:lnTo>
                    <a:lnTo>
                      <a:pt x="322" y="802"/>
                    </a:lnTo>
                    <a:lnTo>
                      <a:pt x="320" y="804"/>
                    </a:lnTo>
                    <a:lnTo>
                      <a:pt x="320" y="802"/>
                    </a:lnTo>
                    <a:lnTo>
                      <a:pt x="319" y="801"/>
                    </a:lnTo>
                    <a:lnTo>
                      <a:pt x="319" y="791"/>
                    </a:lnTo>
                    <a:lnTo>
                      <a:pt x="320" y="791"/>
                    </a:lnTo>
                    <a:lnTo>
                      <a:pt x="322" y="793"/>
                    </a:lnTo>
                    <a:lnTo>
                      <a:pt x="322" y="791"/>
                    </a:lnTo>
                    <a:lnTo>
                      <a:pt x="324" y="788"/>
                    </a:lnTo>
                    <a:lnTo>
                      <a:pt x="324" y="784"/>
                    </a:lnTo>
                    <a:lnTo>
                      <a:pt x="322" y="782"/>
                    </a:lnTo>
                    <a:lnTo>
                      <a:pt x="322" y="785"/>
                    </a:lnTo>
                    <a:lnTo>
                      <a:pt x="320" y="785"/>
                    </a:lnTo>
                    <a:lnTo>
                      <a:pt x="322" y="779"/>
                    </a:lnTo>
                    <a:lnTo>
                      <a:pt x="322" y="781"/>
                    </a:lnTo>
                    <a:lnTo>
                      <a:pt x="324" y="776"/>
                    </a:lnTo>
                    <a:lnTo>
                      <a:pt x="324" y="771"/>
                    </a:lnTo>
                    <a:lnTo>
                      <a:pt x="322" y="773"/>
                    </a:lnTo>
                    <a:lnTo>
                      <a:pt x="322" y="771"/>
                    </a:lnTo>
                    <a:lnTo>
                      <a:pt x="324" y="770"/>
                    </a:lnTo>
                    <a:lnTo>
                      <a:pt x="324" y="765"/>
                    </a:lnTo>
                    <a:lnTo>
                      <a:pt x="325" y="767"/>
                    </a:lnTo>
                    <a:lnTo>
                      <a:pt x="325" y="768"/>
                    </a:lnTo>
                    <a:lnTo>
                      <a:pt x="327" y="767"/>
                    </a:lnTo>
                    <a:lnTo>
                      <a:pt x="327" y="762"/>
                    </a:lnTo>
                    <a:lnTo>
                      <a:pt x="325" y="760"/>
                    </a:lnTo>
                    <a:lnTo>
                      <a:pt x="324" y="757"/>
                    </a:lnTo>
                    <a:lnTo>
                      <a:pt x="324" y="748"/>
                    </a:lnTo>
                    <a:lnTo>
                      <a:pt x="322" y="750"/>
                    </a:lnTo>
                    <a:lnTo>
                      <a:pt x="322" y="745"/>
                    </a:lnTo>
                    <a:lnTo>
                      <a:pt x="320" y="742"/>
                    </a:lnTo>
                    <a:lnTo>
                      <a:pt x="320" y="737"/>
                    </a:lnTo>
                    <a:lnTo>
                      <a:pt x="319" y="737"/>
                    </a:lnTo>
                    <a:lnTo>
                      <a:pt x="319" y="736"/>
                    </a:lnTo>
                    <a:lnTo>
                      <a:pt x="320" y="736"/>
                    </a:lnTo>
                    <a:lnTo>
                      <a:pt x="320" y="731"/>
                    </a:lnTo>
                    <a:lnTo>
                      <a:pt x="319" y="729"/>
                    </a:lnTo>
                    <a:lnTo>
                      <a:pt x="319" y="726"/>
                    </a:lnTo>
                    <a:lnTo>
                      <a:pt x="320" y="725"/>
                    </a:lnTo>
                    <a:lnTo>
                      <a:pt x="320" y="728"/>
                    </a:lnTo>
                    <a:lnTo>
                      <a:pt x="322" y="731"/>
                    </a:lnTo>
                    <a:lnTo>
                      <a:pt x="322" y="729"/>
                    </a:lnTo>
                    <a:lnTo>
                      <a:pt x="324" y="729"/>
                    </a:lnTo>
                    <a:lnTo>
                      <a:pt x="325" y="731"/>
                    </a:lnTo>
                    <a:lnTo>
                      <a:pt x="325" y="734"/>
                    </a:lnTo>
                    <a:lnTo>
                      <a:pt x="327" y="731"/>
                    </a:lnTo>
                    <a:lnTo>
                      <a:pt x="327" y="722"/>
                    </a:lnTo>
                    <a:lnTo>
                      <a:pt x="325" y="717"/>
                    </a:lnTo>
                    <a:lnTo>
                      <a:pt x="327" y="715"/>
                    </a:lnTo>
                    <a:lnTo>
                      <a:pt x="327" y="709"/>
                    </a:lnTo>
                    <a:lnTo>
                      <a:pt x="325" y="708"/>
                    </a:lnTo>
                    <a:lnTo>
                      <a:pt x="325" y="711"/>
                    </a:lnTo>
                    <a:lnTo>
                      <a:pt x="324" y="709"/>
                    </a:lnTo>
                    <a:lnTo>
                      <a:pt x="322" y="709"/>
                    </a:lnTo>
                    <a:lnTo>
                      <a:pt x="322" y="706"/>
                    </a:lnTo>
                    <a:lnTo>
                      <a:pt x="320" y="705"/>
                    </a:lnTo>
                    <a:lnTo>
                      <a:pt x="322" y="703"/>
                    </a:lnTo>
                    <a:lnTo>
                      <a:pt x="322" y="701"/>
                    </a:lnTo>
                    <a:lnTo>
                      <a:pt x="324" y="701"/>
                    </a:lnTo>
                    <a:lnTo>
                      <a:pt x="324" y="688"/>
                    </a:lnTo>
                    <a:lnTo>
                      <a:pt x="322" y="688"/>
                    </a:lnTo>
                    <a:lnTo>
                      <a:pt x="322" y="684"/>
                    </a:lnTo>
                    <a:lnTo>
                      <a:pt x="320" y="684"/>
                    </a:lnTo>
                    <a:lnTo>
                      <a:pt x="320" y="681"/>
                    </a:lnTo>
                    <a:lnTo>
                      <a:pt x="322" y="678"/>
                    </a:lnTo>
                    <a:lnTo>
                      <a:pt x="319" y="672"/>
                    </a:lnTo>
                    <a:lnTo>
                      <a:pt x="319" y="667"/>
                    </a:lnTo>
                    <a:lnTo>
                      <a:pt x="320" y="661"/>
                    </a:lnTo>
                    <a:lnTo>
                      <a:pt x="320" y="656"/>
                    </a:lnTo>
                    <a:lnTo>
                      <a:pt x="322" y="653"/>
                    </a:lnTo>
                    <a:lnTo>
                      <a:pt x="322" y="650"/>
                    </a:lnTo>
                    <a:lnTo>
                      <a:pt x="320" y="647"/>
                    </a:lnTo>
                    <a:lnTo>
                      <a:pt x="322" y="646"/>
                    </a:lnTo>
                    <a:lnTo>
                      <a:pt x="324" y="643"/>
                    </a:lnTo>
                    <a:lnTo>
                      <a:pt x="324" y="638"/>
                    </a:lnTo>
                    <a:lnTo>
                      <a:pt x="322" y="635"/>
                    </a:lnTo>
                    <a:lnTo>
                      <a:pt x="322" y="624"/>
                    </a:lnTo>
                    <a:lnTo>
                      <a:pt x="320" y="622"/>
                    </a:lnTo>
                    <a:lnTo>
                      <a:pt x="322" y="621"/>
                    </a:lnTo>
                    <a:lnTo>
                      <a:pt x="322" y="610"/>
                    </a:lnTo>
                    <a:lnTo>
                      <a:pt x="324" y="610"/>
                    </a:lnTo>
                    <a:lnTo>
                      <a:pt x="324" y="596"/>
                    </a:lnTo>
                    <a:lnTo>
                      <a:pt x="322" y="591"/>
                    </a:lnTo>
                    <a:lnTo>
                      <a:pt x="322" y="579"/>
                    </a:lnTo>
                    <a:lnTo>
                      <a:pt x="324" y="576"/>
                    </a:lnTo>
                    <a:lnTo>
                      <a:pt x="324" y="568"/>
                    </a:lnTo>
                    <a:lnTo>
                      <a:pt x="325" y="566"/>
                    </a:lnTo>
                    <a:lnTo>
                      <a:pt x="325" y="563"/>
                    </a:lnTo>
                    <a:lnTo>
                      <a:pt x="324" y="562"/>
                    </a:lnTo>
                    <a:lnTo>
                      <a:pt x="324" y="545"/>
                    </a:lnTo>
                    <a:lnTo>
                      <a:pt x="322" y="542"/>
                    </a:lnTo>
                    <a:lnTo>
                      <a:pt x="322" y="535"/>
                    </a:lnTo>
                    <a:lnTo>
                      <a:pt x="320" y="539"/>
                    </a:lnTo>
                    <a:lnTo>
                      <a:pt x="324" y="529"/>
                    </a:lnTo>
                    <a:lnTo>
                      <a:pt x="322" y="528"/>
                    </a:lnTo>
                    <a:lnTo>
                      <a:pt x="322" y="521"/>
                    </a:lnTo>
                    <a:lnTo>
                      <a:pt x="324" y="517"/>
                    </a:lnTo>
                    <a:lnTo>
                      <a:pt x="324" y="504"/>
                    </a:lnTo>
                    <a:lnTo>
                      <a:pt x="322" y="504"/>
                    </a:lnTo>
                    <a:lnTo>
                      <a:pt x="322" y="506"/>
                    </a:lnTo>
                    <a:lnTo>
                      <a:pt x="320" y="507"/>
                    </a:lnTo>
                    <a:lnTo>
                      <a:pt x="320" y="504"/>
                    </a:lnTo>
                    <a:lnTo>
                      <a:pt x="322" y="498"/>
                    </a:lnTo>
                    <a:lnTo>
                      <a:pt x="322" y="492"/>
                    </a:lnTo>
                    <a:lnTo>
                      <a:pt x="324" y="489"/>
                    </a:lnTo>
                    <a:lnTo>
                      <a:pt x="324" y="487"/>
                    </a:lnTo>
                    <a:lnTo>
                      <a:pt x="325" y="487"/>
                    </a:lnTo>
                    <a:lnTo>
                      <a:pt x="325" y="484"/>
                    </a:lnTo>
                    <a:lnTo>
                      <a:pt x="324" y="483"/>
                    </a:lnTo>
                    <a:lnTo>
                      <a:pt x="324" y="475"/>
                    </a:lnTo>
                    <a:lnTo>
                      <a:pt x="322" y="478"/>
                    </a:lnTo>
                    <a:lnTo>
                      <a:pt x="322" y="470"/>
                    </a:lnTo>
                    <a:lnTo>
                      <a:pt x="320" y="464"/>
                    </a:lnTo>
                    <a:lnTo>
                      <a:pt x="319" y="456"/>
                    </a:lnTo>
                    <a:lnTo>
                      <a:pt x="319" y="445"/>
                    </a:lnTo>
                    <a:lnTo>
                      <a:pt x="317" y="447"/>
                    </a:lnTo>
                    <a:lnTo>
                      <a:pt x="317" y="452"/>
                    </a:lnTo>
                    <a:lnTo>
                      <a:pt x="316" y="453"/>
                    </a:lnTo>
                    <a:lnTo>
                      <a:pt x="316" y="438"/>
                    </a:lnTo>
                    <a:lnTo>
                      <a:pt x="317" y="433"/>
                    </a:lnTo>
                    <a:lnTo>
                      <a:pt x="317" y="431"/>
                    </a:lnTo>
                    <a:lnTo>
                      <a:pt x="319" y="430"/>
                    </a:lnTo>
                    <a:lnTo>
                      <a:pt x="319" y="425"/>
                    </a:lnTo>
                    <a:lnTo>
                      <a:pt x="320" y="425"/>
                    </a:lnTo>
                    <a:lnTo>
                      <a:pt x="320" y="421"/>
                    </a:lnTo>
                    <a:lnTo>
                      <a:pt x="319" y="421"/>
                    </a:lnTo>
                    <a:lnTo>
                      <a:pt x="319" y="419"/>
                    </a:lnTo>
                    <a:lnTo>
                      <a:pt x="317" y="416"/>
                    </a:lnTo>
                    <a:lnTo>
                      <a:pt x="319" y="417"/>
                    </a:lnTo>
                    <a:lnTo>
                      <a:pt x="322" y="417"/>
                    </a:lnTo>
                    <a:lnTo>
                      <a:pt x="322" y="404"/>
                    </a:lnTo>
                    <a:lnTo>
                      <a:pt x="320" y="405"/>
                    </a:lnTo>
                    <a:lnTo>
                      <a:pt x="320" y="404"/>
                    </a:lnTo>
                    <a:lnTo>
                      <a:pt x="322" y="402"/>
                    </a:lnTo>
                    <a:lnTo>
                      <a:pt x="322" y="396"/>
                    </a:lnTo>
                    <a:lnTo>
                      <a:pt x="320" y="393"/>
                    </a:lnTo>
                    <a:lnTo>
                      <a:pt x="320" y="391"/>
                    </a:lnTo>
                    <a:lnTo>
                      <a:pt x="322" y="390"/>
                    </a:lnTo>
                    <a:lnTo>
                      <a:pt x="322" y="377"/>
                    </a:lnTo>
                    <a:lnTo>
                      <a:pt x="324" y="371"/>
                    </a:lnTo>
                    <a:lnTo>
                      <a:pt x="322" y="369"/>
                    </a:lnTo>
                    <a:lnTo>
                      <a:pt x="322" y="362"/>
                    </a:lnTo>
                    <a:lnTo>
                      <a:pt x="320" y="362"/>
                    </a:lnTo>
                    <a:lnTo>
                      <a:pt x="320" y="363"/>
                    </a:lnTo>
                    <a:lnTo>
                      <a:pt x="319" y="360"/>
                    </a:lnTo>
                    <a:lnTo>
                      <a:pt x="319" y="355"/>
                    </a:lnTo>
                    <a:lnTo>
                      <a:pt x="320" y="352"/>
                    </a:lnTo>
                    <a:lnTo>
                      <a:pt x="320" y="355"/>
                    </a:lnTo>
                    <a:lnTo>
                      <a:pt x="322" y="355"/>
                    </a:lnTo>
                    <a:lnTo>
                      <a:pt x="322" y="337"/>
                    </a:lnTo>
                    <a:lnTo>
                      <a:pt x="320" y="335"/>
                    </a:lnTo>
                    <a:lnTo>
                      <a:pt x="320" y="337"/>
                    </a:lnTo>
                    <a:lnTo>
                      <a:pt x="319" y="337"/>
                    </a:lnTo>
                    <a:lnTo>
                      <a:pt x="319" y="327"/>
                    </a:lnTo>
                    <a:lnTo>
                      <a:pt x="317" y="327"/>
                    </a:lnTo>
                    <a:lnTo>
                      <a:pt x="317" y="324"/>
                    </a:lnTo>
                    <a:lnTo>
                      <a:pt x="319" y="324"/>
                    </a:lnTo>
                    <a:lnTo>
                      <a:pt x="320" y="321"/>
                    </a:lnTo>
                    <a:lnTo>
                      <a:pt x="320" y="320"/>
                    </a:lnTo>
                    <a:lnTo>
                      <a:pt x="322" y="320"/>
                    </a:lnTo>
                    <a:lnTo>
                      <a:pt x="322" y="317"/>
                    </a:lnTo>
                    <a:lnTo>
                      <a:pt x="320" y="309"/>
                    </a:lnTo>
                    <a:lnTo>
                      <a:pt x="319" y="300"/>
                    </a:lnTo>
                    <a:lnTo>
                      <a:pt x="317" y="287"/>
                    </a:lnTo>
                    <a:lnTo>
                      <a:pt x="317" y="284"/>
                    </a:lnTo>
                    <a:lnTo>
                      <a:pt x="319" y="279"/>
                    </a:lnTo>
                    <a:lnTo>
                      <a:pt x="319" y="273"/>
                    </a:lnTo>
                    <a:lnTo>
                      <a:pt x="317" y="272"/>
                    </a:lnTo>
                    <a:lnTo>
                      <a:pt x="317" y="262"/>
                    </a:lnTo>
                    <a:lnTo>
                      <a:pt x="319" y="265"/>
                    </a:lnTo>
                    <a:lnTo>
                      <a:pt x="319" y="258"/>
                    </a:lnTo>
                    <a:lnTo>
                      <a:pt x="320" y="259"/>
                    </a:lnTo>
                    <a:lnTo>
                      <a:pt x="320" y="250"/>
                    </a:lnTo>
                    <a:lnTo>
                      <a:pt x="319" y="244"/>
                    </a:lnTo>
                    <a:lnTo>
                      <a:pt x="319" y="234"/>
                    </a:lnTo>
                    <a:lnTo>
                      <a:pt x="317" y="234"/>
                    </a:lnTo>
                    <a:lnTo>
                      <a:pt x="317" y="213"/>
                    </a:lnTo>
                    <a:lnTo>
                      <a:pt x="316" y="210"/>
                    </a:lnTo>
                    <a:lnTo>
                      <a:pt x="316" y="222"/>
                    </a:lnTo>
                    <a:lnTo>
                      <a:pt x="314" y="217"/>
                    </a:lnTo>
                    <a:lnTo>
                      <a:pt x="314" y="210"/>
                    </a:lnTo>
                    <a:lnTo>
                      <a:pt x="316" y="208"/>
                    </a:lnTo>
                    <a:lnTo>
                      <a:pt x="316" y="206"/>
                    </a:lnTo>
                    <a:lnTo>
                      <a:pt x="317" y="203"/>
                    </a:lnTo>
                    <a:lnTo>
                      <a:pt x="317" y="191"/>
                    </a:lnTo>
                    <a:lnTo>
                      <a:pt x="319" y="188"/>
                    </a:lnTo>
                    <a:lnTo>
                      <a:pt x="319" y="183"/>
                    </a:lnTo>
                    <a:lnTo>
                      <a:pt x="317" y="183"/>
                    </a:lnTo>
                    <a:lnTo>
                      <a:pt x="317" y="175"/>
                    </a:lnTo>
                    <a:lnTo>
                      <a:pt x="319" y="174"/>
                    </a:lnTo>
                    <a:lnTo>
                      <a:pt x="320" y="174"/>
                    </a:lnTo>
                    <a:lnTo>
                      <a:pt x="320" y="171"/>
                    </a:lnTo>
                    <a:lnTo>
                      <a:pt x="319" y="168"/>
                    </a:lnTo>
                    <a:lnTo>
                      <a:pt x="317" y="169"/>
                    </a:lnTo>
                    <a:lnTo>
                      <a:pt x="317" y="166"/>
                    </a:lnTo>
                    <a:lnTo>
                      <a:pt x="319" y="163"/>
                    </a:lnTo>
                    <a:lnTo>
                      <a:pt x="319" y="157"/>
                    </a:lnTo>
                    <a:lnTo>
                      <a:pt x="317" y="155"/>
                    </a:lnTo>
                    <a:lnTo>
                      <a:pt x="317" y="152"/>
                    </a:lnTo>
                    <a:lnTo>
                      <a:pt x="319" y="149"/>
                    </a:lnTo>
                    <a:lnTo>
                      <a:pt x="319" y="154"/>
                    </a:lnTo>
                    <a:lnTo>
                      <a:pt x="320" y="154"/>
                    </a:lnTo>
                    <a:lnTo>
                      <a:pt x="320" y="147"/>
                    </a:lnTo>
                    <a:lnTo>
                      <a:pt x="322" y="144"/>
                    </a:lnTo>
                    <a:lnTo>
                      <a:pt x="322" y="130"/>
                    </a:lnTo>
                    <a:lnTo>
                      <a:pt x="320" y="127"/>
                    </a:lnTo>
                    <a:lnTo>
                      <a:pt x="320" y="124"/>
                    </a:lnTo>
                    <a:lnTo>
                      <a:pt x="322" y="124"/>
                    </a:lnTo>
                    <a:lnTo>
                      <a:pt x="322" y="120"/>
                    </a:lnTo>
                    <a:lnTo>
                      <a:pt x="324" y="120"/>
                    </a:lnTo>
                    <a:lnTo>
                      <a:pt x="324" y="113"/>
                    </a:lnTo>
                    <a:lnTo>
                      <a:pt x="322" y="107"/>
                    </a:lnTo>
                    <a:lnTo>
                      <a:pt x="320" y="102"/>
                    </a:lnTo>
                    <a:lnTo>
                      <a:pt x="320" y="99"/>
                    </a:lnTo>
                    <a:lnTo>
                      <a:pt x="322" y="96"/>
                    </a:lnTo>
                    <a:lnTo>
                      <a:pt x="320" y="96"/>
                    </a:lnTo>
                    <a:lnTo>
                      <a:pt x="319" y="98"/>
                    </a:lnTo>
                    <a:lnTo>
                      <a:pt x="319" y="95"/>
                    </a:lnTo>
                    <a:lnTo>
                      <a:pt x="317" y="92"/>
                    </a:lnTo>
                    <a:lnTo>
                      <a:pt x="319" y="93"/>
                    </a:lnTo>
                    <a:lnTo>
                      <a:pt x="319" y="59"/>
                    </a:lnTo>
                    <a:lnTo>
                      <a:pt x="317" y="56"/>
                    </a:lnTo>
                    <a:lnTo>
                      <a:pt x="317" y="53"/>
                    </a:lnTo>
                    <a:lnTo>
                      <a:pt x="319" y="57"/>
                    </a:lnTo>
                    <a:lnTo>
                      <a:pt x="319" y="43"/>
                    </a:lnTo>
                    <a:lnTo>
                      <a:pt x="317" y="45"/>
                    </a:lnTo>
                    <a:lnTo>
                      <a:pt x="317" y="48"/>
                    </a:lnTo>
                    <a:lnTo>
                      <a:pt x="316" y="47"/>
                    </a:lnTo>
                    <a:lnTo>
                      <a:pt x="316" y="42"/>
                    </a:lnTo>
                    <a:lnTo>
                      <a:pt x="317" y="40"/>
                    </a:lnTo>
                    <a:lnTo>
                      <a:pt x="317" y="34"/>
                    </a:lnTo>
                    <a:lnTo>
                      <a:pt x="316" y="34"/>
                    </a:lnTo>
                    <a:lnTo>
                      <a:pt x="316" y="33"/>
                    </a:lnTo>
                    <a:lnTo>
                      <a:pt x="314" y="33"/>
                    </a:lnTo>
                    <a:lnTo>
                      <a:pt x="313" y="34"/>
                    </a:lnTo>
                    <a:lnTo>
                      <a:pt x="311" y="33"/>
                    </a:lnTo>
                    <a:lnTo>
                      <a:pt x="305" y="33"/>
                    </a:lnTo>
                    <a:lnTo>
                      <a:pt x="302" y="34"/>
                    </a:lnTo>
                    <a:lnTo>
                      <a:pt x="300" y="34"/>
                    </a:lnTo>
                    <a:lnTo>
                      <a:pt x="299" y="36"/>
                    </a:lnTo>
                    <a:lnTo>
                      <a:pt x="291" y="34"/>
                    </a:lnTo>
                    <a:lnTo>
                      <a:pt x="282" y="34"/>
                    </a:lnTo>
                    <a:lnTo>
                      <a:pt x="274" y="33"/>
                    </a:lnTo>
                    <a:lnTo>
                      <a:pt x="268" y="33"/>
                    </a:lnTo>
                    <a:lnTo>
                      <a:pt x="265" y="34"/>
                    </a:lnTo>
                    <a:lnTo>
                      <a:pt x="258" y="34"/>
                    </a:lnTo>
                    <a:lnTo>
                      <a:pt x="255" y="36"/>
                    </a:lnTo>
                    <a:lnTo>
                      <a:pt x="262" y="36"/>
                    </a:lnTo>
                    <a:lnTo>
                      <a:pt x="263" y="37"/>
                    </a:lnTo>
                    <a:lnTo>
                      <a:pt x="240" y="37"/>
                    </a:lnTo>
                    <a:lnTo>
                      <a:pt x="218" y="40"/>
                    </a:lnTo>
                    <a:lnTo>
                      <a:pt x="200" y="40"/>
                    </a:lnTo>
                    <a:lnTo>
                      <a:pt x="198" y="42"/>
                    </a:lnTo>
                    <a:lnTo>
                      <a:pt x="193" y="42"/>
                    </a:lnTo>
                    <a:lnTo>
                      <a:pt x="161" y="40"/>
                    </a:lnTo>
                    <a:lnTo>
                      <a:pt x="164" y="40"/>
                    </a:lnTo>
                    <a:lnTo>
                      <a:pt x="165" y="39"/>
                    </a:lnTo>
                    <a:lnTo>
                      <a:pt x="153" y="39"/>
                    </a:lnTo>
                    <a:lnTo>
                      <a:pt x="150" y="40"/>
                    </a:lnTo>
                    <a:lnTo>
                      <a:pt x="148" y="40"/>
                    </a:lnTo>
                    <a:lnTo>
                      <a:pt x="148" y="39"/>
                    </a:lnTo>
                    <a:lnTo>
                      <a:pt x="142" y="40"/>
                    </a:lnTo>
                    <a:lnTo>
                      <a:pt x="142" y="37"/>
                    </a:lnTo>
                    <a:lnTo>
                      <a:pt x="127" y="37"/>
                    </a:lnTo>
                    <a:lnTo>
                      <a:pt x="114" y="39"/>
                    </a:lnTo>
                    <a:lnTo>
                      <a:pt x="93" y="39"/>
                    </a:lnTo>
                    <a:lnTo>
                      <a:pt x="68" y="40"/>
                    </a:lnTo>
                    <a:lnTo>
                      <a:pt x="41" y="40"/>
                    </a:lnTo>
                    <a:lnTo>
                      <a:pt x="41" y="51"/>
                    </a:lnTo>
                    <a:lnTo>
                      <a:pt x="40" y="51"/>
                    </a:lnTo>
                    <a:lnTo>
                      <a:pt x="40" y="85"/>
                    </a:lnTo>
                    <a:lnTo>
                      <a:pt x="41" y="84"/>
                    </a:lnTo>
                    <a:lnTo>
                      <a:pt x="40" y="87"/>
                    </a:lnTo>
                    <a:lnTo>
                      <a:pt x="40" y="93"/>
                    </a:lnTo>
                    <a:lnTo>
                      <a:pt x="41" y="95"/>
                    </a:lnTo>
                    <a:lnTo>
                      <a:pt x="41" y="101"/>
                    </a:lnTo>
                    <a:lnTo>
                      <a:pt x="40" y="99"/>
                    </a:lnTo>
                    <a:lnTo>
                      <a:pt x="40" y="120"/>
                    </a:lnTo>
                    <a:lnTo>
                      <a:pt x="38" y="124"/>
                    </a:lnTo>
                    <a:lnTo>
                      <a:pt x="38" y="140"/>
                    </a:lnTo>
                    <a:lnTo>
                      <a:pt x="40" y="138"/>
                    </a:lnTo>
                    <a:lnTo>
                      <a:pt x="40" y="186"/>
                    </a:lnTo>
                    <a:lnTo>
                      <a:pt x="37" y="189"/>
                    </a:lnTo>
                    <a:lnTo>
                      <a:pt x="37" y="196"/>
                    </a:lnTo>
                    <a:lnTo>
                      <a:pt x="38" y="197"/>
                    </a:lnTo>
                    <a:lnTo>
                      <a:pt x="40" y="196"/>
                    </a:lnTo>
                    <a:lnTo>
                      <a:pt x="40" y="194"/>
                    </a:lnTo>
                    <a:lnTo>
                      <a:pt x="41" y="196"/>
                    </a:lnTo>
                    <a:lnTo>
                      <a:pt x="41" y="200"/>
                    </a:lnTo>
                    <a:lnTo>
                      <a:pt x="40" y="200"/>
                    </a:lnTo>
                    <a:lnTo>
                      <a:pt x="40" y="208"/>
                    </a:lnTo>
                    <a:lnTo>
                      <a:pt x="38" y="210"/>
                    </a:lnTo>
                    <a:lnTo>
                      <a:pt x="38" y="211"/>
                    </a:lnTo>
                    <a:lnTo>
                      <a:pt x="40" y="231"/>
                    </a:lnTo>
                    <a:lnTo>
                      <a:pt x="40" y="248"/>
                    </a:lnTo>
                    <a:lnTo>
                      <a:pt x="41" y="268"/>
                    </a:lnTo>
                    <a:lnTo>
                      <a:pt x="40" y="268"/>
                    </a:lnTo>
                    <a:lnTo>
                      <a:pt x="40" y="272"/>
                    </a:lnTo>
                    <a:lnTo>
                      <a:pt x="38" y="273"/>
                    </a:lnTo>
                    <a:lnTo>
                      <a:pt x="38" y="287"/>
                    </a:lnTo>
                    <a:lnTo>
                      <a:pt x="40" y="286"/>
                    </a:lnTo>
                    <a:lnTo>
                      <a:pt x="40" y="296"/>
                    </a:lnTo>
                    <a:lnTo>
                      <a:pt x="38" y="296"/>
                    </a:lnTo>
                    <a:lnTo>
                      <a:pt x="38" y="303"/>
                    </a:lnTo>
                    <a:lnTo>
                      <a:pt x="40" y="303"/>
                    </a:lnTo>
                    <a:lnTo>
                      <a:pt x="40" y="340"/>
                    </a:lnTo>
                    <a:lnTo>
                      <a:pt x="41" y="374"/>
                    </a:lnTo>
                    <a:lnTo>
                      <a:pt x="40" y="385"/>
                    </a:lnTo>
                    <a:lnTo>
                      <a:pt x="40" y="396"/>
                    </a:lnTo>
                    <a:lnTo>
                      <a:pt x="38" y="402"/>
                    </a:lnTo>
                    <a:lnTo>
                      <a:pt x="38" y="414"/>
                    </a:lnTo>
                    <a:lnTo>
                      <a:pt x="40" y="428"/>
                    </a:lnTo>
                    <a:lnTo>
                      <a:pt x="40" y="461"/>
                    </a:lnTo>
                    <a:lnTo>
                      <a:pt x="38" y="461"/>
                    </a:lnTo>
                    <a:lnTo>
                      <a:pt x="40" y="469"/>
                    </a:lnTo>
                    <a:lnTo>
                      <a:pt x="40" y="473"/>
                    </a:lnTo>
                    <a:lnTo>
                      <a:pt x="38" y="473"/>
                    </a:lnTo>
                    <a:lnTo>
                      <a:pt x="38" y="478"/>
                    </a:lnTo>
                    <a:lnTo>
                      <a:pt x="40" y="480"/>
                    </a:lnTo>
                    <a:lnTo>
                      <a:pt x="40" y="514"/>
                    </a:lnTo>
                    <a:lnTo>
                      <a:pt x="41" y="517"/>
                    </a:lnTo>
                    <a:lnTo>
                      <a:pt x="41" y="518"/>
                    </a:lnTo>
                    <a:lnTo>
                      <a:pt x="40" y="520"/>
                    </a:lnTo>
                    <a:lnTo>
                      <a:pt x="41" y="549"/>
                    </a:lnTo>
                    <a:lnTo>
                      <a:pt x="40" y="579"/>
                    </a:lnTo>
                    <a:lnTo>
                      <a:pt x="40" y="639"/>
                    </a:lnTo>
                    <a:lnTo>
                      <a:pt x="38" y="655"/>
                    </a:lnTo>
                    <a:lnTo>
                      <a:pt x="38" y="661"/>
                    </a:lnTo>
                    <a:lnTo>
                      <a:pt x="40" y="661"/>
                    </a:lnTo>
                    <a:lnTo>
                      <a:pt x="40" y="824"/>
                    </a:lnTo>
                    <a:lnTo>
                      <a:pt x="38" y="857"/>
                    </a:lnTo>
                    <a:lnTo>
                      <a:pt x="38" y="889"/>
                    </a:lnTo>
                    <a:lnTo>
                      <a:pt x="37" y="919"/>
                    </a:lnTo>
                    <a:lnTo>
                      <a:pt x="35" y="942"/>
                    </a:lnTo>
                    <a:lnTo>
                      <a:pt x="35" y="953"/>
                    </a:lnTo>
                    <a:lnTo>
                      <a:pt x="37" y="954"/>
                    </a:lnTo>
                    <a:lnTo>
                      <a:pt x="38" y="954"/>
                    </a:lnTo>
                    <a:lnTo>
                      <a:pt x="38" y="956"/>
                    </a:lnTo>
                    <a:lnTo>
                      <a:pt x="37" y="956"/>
                    </a:lnTo>
                    <a:lnTo>
                      <a:pt x="37" y="962"/>
                    </a:lnTo>
                    <a:lnTo>
                      <a:pt x="52" y="962"/>
                    </a:lnTo>
                    <a:lnTo>
                      <a:pt x="82" y="964"/>
                    </a:lnTo>
                    <a:lnTo>
                      <a:pt x="82" y="962"/>
                    </a:lnTo>
                    <a:lnTo>
                      <a:pt x="94" y="962"/>
                    </a:lnTo>
                    <a:lnTo>
                      <a:pt x="116" y="965"/>
                    </a:lnTo>
                    <a:lnTo>
                      <a:pt x="125" y="965"/>
                    </a:lnTo>
                    <a:lnTo>
                      <a:pt x="124" y="967"/>
                    </a:lnTo>
                    <a:lnTo>
                      <a:pt x="144" y="967"/>
                    </a:lnTo>
                    <a:lnTo>
                      <a:pt x="162" y="968"/>
                    </a:lnTo>
                    <a:lnTo>
                      <a:pt x="181" y="972"/>
                    </a:lnTo>
                    <a:lnTo>
                      <a:pt x="203" y="973"/>
                    </a:lnTo>
                    <a:lnTo>
                      <a:pt x="200" y="973"/>
                    </a:lnTo>
                    <a:lnTo>
                      <a:pt x="198" y="975"/>
                    </a:lnTo>
                    <a:lnTo>
                      <a:pt x="209" y="975"/>
                    </a:lnTo>
                    <a:lnTo>
                      <a:pt x="207" y="976"/>
                    </a:lnTo>
                    <a:lnTo>
                      <a:pt x="210" y="976"/>
                    </a:lnTo>
                    <a:lnTo>
                      <a:pt x="212" y="975"/>
                    </a:lnTo>
                    <a:lnTo>
                      <a:pt x="223" y="975"/>
                    </a:lnTo>
                    <a:lnTo>
                      <a:pt x="226" y="976"/>
                    </a:lnTo>
                    <a:lnTo>
                      <a:pt x="258" y="976"/>
                    </a:lnTo>
                    <a:lnTo>
                      <a:pt x="258" y="978"/>
                    </a:lnTo>
                    <a:lnTo>
                      <a:pt x="257" y="978"/>
                    </a:lnTo>
                    <a:lnTo>
                      <a:pt x="260" y="979"/>
                    </a:lnTo>
                    <a:lnTo>
                      <a:pt x="266" y="979"/>
                    </a:lnTo>
                    <a:lnTo>
                      <a:pt x="269" y="978"/>
                    </a:lnTo>
                    <a:lnTo>
                      <a:pt x="272" y="978"/>
                    </a:lnTo>
                    <a:lnTo>
                      <a:pt x="274" y="979"/>
                    </a:lnTo>
                    <a:lnTo>
                      <a:pt x="283" y="978"/>
                    </a:lnTo>
                    <a:lnTo>
                      <a:pt x="285" y="978"/>
                    </a:lnTo>
                    <a:lnTo>
                      <a:pt x="283" y="979"/>
                    </a:lnTo>
                    <a:lnTo>
                      <a:pt x="289" y="979"/>
                    </a:lnTo>
                    <a:lnTo>
                      <a:pt x="289" y="981"/>
                    </a:lnTo>
                    <a:lnTo>
                      <a:pt x="288" y="981"/>
                    </a:lnTo>
                    <a:lnTo>
                      <a:pt x="296" y="982"/>
                    </a:lnTo>
                    <a:lnTo>
                      <a:pt x="294" y="982"/>
                    </a:lnTo>
                    <a:lnTo>
                      <a:pt x="296" y="984"/>
                    </a:lnTo>
                    <a:lnTo>
                      <a:pt x="308" y="984"/>
                    </a:lnTo>
                    <a:lnTo>
                      <a:pt x="310" y="982"/>
                    </a:lnTo>
                    <a:lnTo>
                      <a:pt x="316" y="982"/>
                    </a:lnTo>
                    <a:lnTo>
                      <a:pt x="319" y="984"/>
                    </a:lnTo>
                    <a:lnTo>
                      <a:pt x="324" y="984"/>
                    </a:lnTo>
                    <a:lnTo>
                      <a:pt x="325" y="981"/>
                    </a:lnTo>
                    <a:lnTo>
                      <a:pt x="327" y="981"/>
                    </a:lnTo>
                    <a:lnTo>
                      <a:pt x="328" y="982"/>
                    </a:lnTo>
                    <a:lnTo>
                      <a:pt x="328" y="987"/>
                    </a:lnTo>
                    <a:lnTo>
                      <a:pt x="320" y="987"/>
                    </a:lnTo>
                    <a:lnTo>
                      <a:pt x="320" y="989"/>
                    </a:lnTo>
                    <a:lnTo>
                      <a:pt x="317" y="989"/>
                    </a:lnTo>
                    <a:lnTo>
                      <a:pt x="314" y="990"/>
                    </a:lnTo>
                    <a:lnTo>
                      <a:pt x="313" y="990"/>
                    </a:lnTo>
                    <a:lnTo>
                      <a:pt x="291" y="993"/>
                    </a:lnTo>
                    <a:lnTo>
                      <a:pt x="262" y="995"/>
                    </a:lnTo>
                    <a:lnTo>
                      <a:pt x="227" y="996"/>
                    </a:lnTo>
                    <a:lnTo>
                      <a:pt x="189" y="998"/>
                    </a:lnTo>
                    <a:lnTo>
                      <a:pt x="148" y="999"/>
                    </a:lnTo>
                    <a:lnTo>
                      <a:pt x="0" y="999"/>
                    </a:lnTo>
                    <a:lnTo>
                      <a:pt x="0" y="821"/>
                    </a:lnTo>
                    <a:lnTo>
                      <a:pt x="1" y="810"/>
                    </a:lnTo>
                    <a:lnTo>
                      <a:pt x="1" y="804"/>
                    </a:lnTo>
                    <a:lnTo>
                      <a:pt x="3" y="801"/>
                    </a:lnTo>
                    <a:lnTo>
                      <a:pt x="3" y="793"/>
                    </a:lnTo>
                    <a:lnTo>
                      <a:pt x="1" y="791"/>
                    </a:lnTo>
                    <a:lnTo>
                      <a:pt x="3" y="790"/>
                    </a:lnTo>
                    <a:lnTo>
                      <a:pt x="3" y="751"/>
                    </a:lnTo>
                    <a:lnTo>
                      <a:pt x="1" y="746"/>
                    </a:lnTo>
                    <a:lnTo>
                      <a:pt x="1" y="740"/>
                    </a:lnTo>
                    <a:lnTo>
                      <a:pt x="3" y="734"/>
                    </a:lnTo>
                    <a:lnTo>
                      <a:pt x="3" y="720"/>
                    </a:lnTo>
                    <a:lnTo>
                      <a:pt x="1" y="715"/>
                    </a:lnTo>
                    <a:lnTo>
                      <a:pt x="3" y="686"/>
                    </a:lnTo>
                    <a:lnTo>
                      <a:pt x="3" y="655"/>
                    </a:lnTo>
                    <a:lnTo>
                      <a:pt x="1" y="630"/>
                    </a:lnTo>
                    <a:lnTo>
                      <a:pt x="3" y="621"/>
                    </a:lnTo>
                    <a:lnTo>
                      <a:pt x="3" y="597"/>
                    </a:lnTo>
                    <a:lnTo>
                      <a:pt x="4" y="596"/>
                    </a:lnTo>
                    <a:lnTo>
                      <a:pt x="3" y="590"/>
                    </a:lnTo>
                    <a:lnTo>
                      <a:pt x="3" y="585"/>
                    </a:lnTo>
                    <a:lnTo>
                      <a:pt x="4" y="582"/>
                    </a:lnTo>
                    <a:lnTo>
                      <a:pt x="4" y="579"/>
                    </a:lnTo>
                    <a:lnTo>
                      <a:pt x="3" y="577"/>
                    </a:lnTo>
                    <a:lnTo>
                      <a:pt x="3" y="570"/>
                    </a:lnTo>
                    <a:lnTo>
                      <a:pt x="4" y="570"/>
                    </a:lnTo>
                    <a:lnTo>
                      <a:pt x="1" y="531"/>
                    </a:lnTo>
                    <a:lnTo>
                      <a:pt x="3" y="532"/>
                    </a:lnTo>
                    <a:lnTo>
                      <a:pt x="3" y="528"/>
                    </a:lnTo>
                    <a:lnTo>
                      <a:pt x="1" y="525"/>
                    </a:lnTo>
                    <a:lnTo>
                      <a:pt x="3" y="523"/>
                    </a:lnTo>
                    <a:lnTo>
                      <a:pt x="3" y="518"/>
                    </a:lnTo>
                    <a:lnTo>
                      <a:pt x="4" y="517"/>
                    </a:lnTo>
                    <a:lnTo>
                      <a:pt x="3" y="514"/>
                    </a:lnTo>
                    <a:lnTo>
                      <a:pt x="3" y="473"/>
                    </a:lnTo>
                    <a:lnTo>
                      <a:pt x="4" y="442"/>
                    </a:lnTo>
                    <a:lnTo>
                      <a:pt x="4" y="438"/>
                    </a:lnTo>
                    <a:lnTo>
                      <a:pt x="3" y="435"/>
                    </a:lnTo>
                    <a:lnTo>
                      <a:pt x="3" y="431"/>
                    </a:lnTo>
                    <a:lnTo>
                      <a:pt x="1" y="444"/>
                    </a:lnTo>
                    <a:lnTo>
                      <a:pt x="3" y="427"/>
                    </a:lnTo>
                    <a:lnTo>
                      <a:pt x="1" y="402"/>
                    </a:lnTo>
                    <a:lnTo>
                      <a:pt x="1" y="379"/>
                    </a:lnTo>
                    <a:lnTo>
                      <a:pt x="3" y="343"/>
                    </a:lnTo>
                    <a:lnTo>
                      <a:pt x="3" y="307"/>
                    </a:lnTo>
                    <a:lnTo>
                      <a:pt x="4" y="275"/>
                    </a:lnTo>
                    <a:lnTo>
                      <a:pt x="3" y="272"/>
                    </a:lnTo>
                    <a:lnTo>
                      <a:pt x="3" y="270"/>
                    </a:lnTo>
                    <a:lnTo>
                      <a:pt x="4" y="270"/>
                    </a:lnTo>
                    <a:lnTo>
                      <a:pt x="4" y="264"/>
                    </a:lnTo>
                    <a:lnTo>
                      <a:pt x="3" y="261"/>
                    </a:lnTo>
                    <a:lnTo>
                      <a:pt x="3" y="259"/>
                    </a:lnTo>
                    <a:lnTo>
                      <a:pt x="4" y="253"/>
                    </a:lnTo>
                    <a:lnTo>
                      <a:pt x="3" y="250"/>
                    </a:lnTo>
                    <a:lnTo>
                      <a:pt x="3" y="242"/>
                    </a:lnTo>
                    <a:lnTo>
                      <a:pt x="4" y="234"/>
                    </a:lnTo>
                    <a:lnTo>
                      <a:pt x="3" y="228"/>
                    </a:lnTo>
                    <a:lnTo>
                      <a:pt x="3" y="210"/>
                    </a:lnTo>
                    <a:lnTo>
                      <a:pt x="4" y="210"/>
                    </a:lnTo>
                    <a:lnTo>
                      <a:pt x="4" y="205"/>
                    </a:lnTo>
                    <a:lnTo>
                      <a:pt x="3" y="205"/>
                    </a:lnTo>
                    <a:lnTo>
                      <a:pt x="3" y="189"/>
                    </a:lnTo>
                    <a:lnTo>
                      <a:pt x="4" y="185"/>
                    </a:lnTo>
                    <a:lnTo>
                      <a:pt x="4" y="166"/>
                    </a:lnTo>
                    <a:lnTo>
                      <a:pt x="3" y="166"/>
                    </a:lnTo>
                    <a:lnTo>
                      <a:pt x="3" y="165"/>
                    </a:lnTo>
                    <a:lnTo>
                      <a:pt x="4" y="163"/>
                    </a:lnTo>
                    <a:lnTo>
                      <a:pt x="4" y="154"/>
                    </a:lnTo>
                    <a:lnTo>
                      <a:pt x="3" y="154"/>
                    </a:lnTo>
                    <a:lnTo>
                      <a:pt x="3" y="130"/>
                    </a:lnTo>
                    <a:lnTo>
                      <a:pt x="4" y="129"/>
                    </a:lnTo>
                    <a:lnTo>
                      <a:pt x="4" y="124"/>
                    </a:lnTo>
                    <a:lnTo>
                      <a:pt x="3" y="121"/>
                    </a:lnTo>
                    <a:lnTo>
                      <a:pt x="3" y="112"/>
                    </a:lnTo>
                    <a:lnTo>
                      <a:pt x="4" y="107"/>
                    </a:lnTo>
                    <a:lnTo>
                      <a:pt x="3" y="107"/>
                    </a:lnTo>
                    <a:lnTo>
                      <a:pt x="3" y="106"/>
                    </a:lnTo>
                    <a:lnTo>
                      <a:pt x="4" y="106"/>
                    </a:lnTo>
                    <a:lnTo>
                      <a:pt x="3" y="98"/>
                    </a:lnTo>
                    <a:lnTo>
                      <a:pt x="3" y="75"/>
                    </a:lnTo>
                    <a:lnTo>
                      <a:pt x="4" y="62"/>
                    </a:lnTo>
                    <a:lnTo>
                      <a:pt x="4" y="50"/>
                    </a:lnTo>
                    <a:lnTo>
                      <a:pt x="3" y="12"/>
                    </a:lnTo>
                    <a:lnTo>
                      <a:pt x="3" y="2"/>
                    </a:lnTo>
                    <a:lnTo>
                      <a:pt x="18"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3" name="Freeform 163">
                <a:extLst>
                  <a:ext uri="{FF2B5EF4-FFF2-40B4-BE49-F238E27FC236}">
                    <a16:creationId xmlns:a16="http://schemas.microsoft.com/office/drawing/2014/main" id="{FBD3BC5A-E477-47AE-908E-58AE54D5E68C}"/>
                  </a:ext>
                </a:extLst>
              </p:cNvPr>
              <p:cNvSpPr>
                <a:spLocks noEditPoints="1"/>
              </p:cNvSpPr>
              <p:nvPr/>
            </p:nvSpPr>
            <p:spPr bwMode="auto">
              <a:xfrm>
                <a:off x="4040188" y="3801859"/>
                <a:ext cx="555625" cy="1028904"/>
              </a:xfrm>
              <a:custGeom>
                <a:avLst/>
                <a:gdLst/>
                <a:ahLst/>
                <a:cxnLst>
                  <a:cxn ang="0">
                    <a:pos x="321" y="962"/>
                  </a:cxn>
                  <a:cxn ang="0">
                    <a:pos x="2" y="650"/>
                  </a:cxn>
                  <a:cxn ang="0">
                    <a:pos x="316" y="325"/>
                  </a:cxn>
                  <a:cxn ang="0">
                    <a:pos x="319" y="214"/>
                  </a:cxn>
                  <a:cxn ang="0">
                    <a:pos x="104" y="0"/>
                  </a:cxn>
                  <a:cxn ang="0">
                    <a:pos x="268" y="3"/>
                  </a:cxn>
                  <a:cxn ang="0">
                    <a:pos x="349" y="166"/>
                  </a:cxn>
                  <a:cxn ang="0">
                    <a:pos x="347" y="264"/>
                  </a:cxn>
                  <a:cxn ang="0">
                    <a:pos x="346" y="411"/>
                  </a:cxn>
                  <a:cxn ang="0">
                    <a:pos x="344" y="537"/>
                  </a:cxn>
                  <a:cxn ang="0">
                    <a:pos x="343" y="616"/>
                  </a:cxn>
                  <a:cxn ang="0">
                    <a:pos x="341" y="708"/>
                  </a:cxn>
                  <a:cxn ang="0">
                    <a:pos x="341" y="753"/>
                  </a:cxn>
                  <a:cxn ang="0">
                    <a:pos x="339" y="877"/>
                  </a:cxn>
                  <a:cxn ang="0">
                    <a:pos x="336" y="976"/>
                  </a:cxn>
                  <a:cxn ang="0">
                    <a:pos x="338" y="1038"/>
                  </a:cxn>
                  <a:cxn ang="0">
                    <a:pos x="333" y="1088"/>
                  </a:cxn>
                  <a:cxn ang="0">
                    <a:pos x="330" y="1155"/>
                  </a:cxn>
                  <a:cxn ang="0">
                    <a:pos x="330" y="1211"/>
                  </a:cxn>
                  <a:cxn ang="0">
                    <a:pos x="325" y="1262"/>
                  </a:cxn>
                  <a:cxn ang="0">
                    <a:pos x="322" y="1231"/>
                  </a:cxn>
                  <a:cxn ang="0">
                    <a:pos x="325" y="1186"/>
                  </a:cxn>
                  <a:cxn ang="0">
                    <a:pos x="322" y="1125"/>
                  </a:cxn>
                  <a:cxn ang="0">
                    <a:pos x="324" y="1059"/>
                  </a:cxn>
                  <a:cxn ang="0">
                    <a:pos x="324" y="1046"/>
                  </a:cxn>
                  <a:cxn ang="0">
                    <a:pos x="327" y="1010"/>
                  </a:cxn>
                  <a:cxn ang="0">
                    <a:pos x="318" y="987"/>
                  </a:cxn>
                  <a:cxn ang="0">
                    <a:pos x="329" y="962"/>
                  </a:cxn>
                  <a:cxn ang="0">
                    <a:pos x="324" y="916"/>
                  </a:cxn>
                  <a:cxn ang="0">
                    <a:pos x="322" y="847"/>
                  </a:cxn>
                  <a:cxn ang="0">
                    <a:pos x="324" y="778"/>
                  </a:cxn>
                  <a:cxn ang="0">
                    <a:pos x="324" y="705"/>
                  </a:cxn>
                  <a:cxn ang="0">
                    <a:pos x="321" y="638"/>
                  </a:cxn>
                  <a:cxn ang="0">
                    <a:pos x="319" y="584"/>
                  </a:cxn>
                  <a:cxn ang="0">
                    <a:pos x="322" y="525"/>
                  </a:cxn>
                  <a:cxn ang="0">
                    <a:pos x="322" y="456"/>
                  </a:cxn>
                  <a:cxn ang="0">
                    <a:pos x="321" y="379"/>
                  </a:cxn>
                  <a:cxn ang="0">
                    <a:pos x="318" y="283"/>
                  </a:cxn>
                  <a:cxn ang="0">
                    <a:pos x="321" y="256"/>
                  </a:cxn>
                  <a:cxn ang="0">
                    <a:pos x="321" y="185"/>
                  </a:cxn>
                  <a:cxn ang="0">
                    <a:pos x="318" y="79"/>
                  </a:cxn>
                  <a:cxn ang="0">
                    <a:pos x="308" y="34"/>
                  </a:cxn>
                  <a:cxn ang="0">
                    <a:pos x="186" y="39"/>
                  </a:cxn>
                  <a:cxn ang="0">
                    <a:pos x="42" y="44"/>
                  </a:cxn>
                  <a:cxn ang="0">
                    <a:pos x="40" y="132"/>
                  </a:cxn>
                  <a:cxn ang="0">
                    <a:pos x="40" y="328"/>
                  </a:cxn>
                  <a:cxn ang="0">
                    <a:pos x="42" y="368"/>
                  </a:cxn>
                  <a:cxn ang="0">
                    <a:pos x="40" y="765"/>
                  </a:cxn>
                  <a:cxn ang="0">
                    <a:pos x="36" y="1156"/>
                  </a:cxn>
                  <a:cxn ang="0">
                    <a:pos x="51" y="1259"/>
                  </a:cxn>
                  <a:cxn ang="0">
                    <a:pos x="183" y="1271"/>
                  </a:cxn>
                  <a:cxn ang="0">
                    <a:pos x="274" y="1273"/>
                  </a:cxn>
                  <a:cxn ang="0">
                    <a:pos x="322" y="1279"/>
                  </a:cxn>
                  <a:cxn ang="0">
                    <a:pos x="308" y="1285"/>
                  </a:cxn>
                  <a:cxn ang="0">
                    <a:pos x="3" y="983"/>
                  </a:cxn>
                  <a:cxn ang="0">
                    <a:pos x="2" y="771"/>
                  </a:cxn>
                  <a:cxn ang="0">
                    <a:pos x="5" y="697"/>
                  </a:cxn>
                  <a:cxn ang="0">
                    <a:pos x="5" y="534"/>
                  </a:cxn>
                  <a:cxn ang="0">
                    <a:pos x="6" y="320"/>
                  </a:cxn>
                  <a:cxn ang="0">
                    <a:pos x="3" y="255"/>
                  </a:cxn>
                  <a:cxn ang="0">
                    <a:pos x="5" y="200"/>
                  </a:cxn>
                  <a:cxn ang="0">
                    <a:pos x="3" y="134"/>
                  </a:cxn>
                  <a:cxn ang="0">
                    <a:pos x="5" y="6"/>
                  </a:cxn>
                </a:cxnLst>
                <a:rect l="0" t="0" r="r" b="b"/>
                <a:pathLst>
                  <a:path w="350" h="1294">
                    <a:moveTo>
                      <a:pt x="333" y="1159"/>
                    </a:moveTo>
                    <a:lnTo>
                      <a:pt x="333" y="1161"/>
                    </a:lnTo>
                    <a:lnTo>
                      <a:pt x="333" y="1159"/>
                    </a:lnTo>
                    <a:close/>
                    <a:moveTo>
                      <a:pt x="324" y="1018"/>
                    </a:moveTo>
                    <a:lnTo>
                      <a:pt x="324" y="1020"/>
                    </a:lnTo>
                    <a:lnTo>
                      <a:pt x="322" y="1020"/>
                    </a:lnTo>
                    <a:lnTo>
                      <a:pt x="324" y="1018"/>
                    </a:lnTo>
                    <a:close/>
                    <a:moveTo>
                      <a:pt x="338" y="1015"/>
                    </a:moveTo>
                    <a:lnTo>
                      <a:pt x="338" y="1017"/>
                    </a:lnTo>
                    <a:lnTo>
                      <a:pt x="338" y="1015"/>
                    </a:lnTo>
                    <a:close/>
                    <a:moveTo>
                      <a:pt x="319" y="959"/>
                    </a:moveTo>
                    <a:lnTo>
                      <a:pt x="321" y="962"/>
                    </a:lnTo>
                    <a:lnTo>
                      <a:pt x="321" y="965"/>
                    </a:lnTo>
                    <a:lnTo>
                      <a:pt x="319" y="962"/>
                    </a:lnTo>
                    <a:lnTo>
                      <a:pt x="319" y="959"/>
                    </a:lnTo>
                    <a:close/>
                    <a:moveTo>
                      <a:pt x="322" y="762"/>
                    </a:moveTo>
                    <a:lnTo>
                      <a:pt x="322" y="764"/>
                    </a:lnTo>
                    <a:lnTo>
                      <a:pt x="322" y="762"/>
                    </a:lnTo>
                    <a:close/>
                    <a:moveTo>
                      <a:pt x="324" y="761"/>
                    </a:moveTo>
                    <a:lnTo>
                      <a:pt x="324" y="762"/>
                    </a:lnTo>
                    <a:lnTo>
                      <a:pt x="322" y="762"/>
                    </a:lnTo>
                    <a:lnTo>
                      <a:pt x="324" y="761"/>
                    </a:lnTo>
                    <a:close/>
                    <a:moveTo>
                      <a:pt x="2" y="649"/>
                    </a:moveTo>
                    <a:lnTo>
                      <a:pt x="2" y="650"/>
                    </a:lnTo>
                    <a:lnTo>
                      <a:pt x="2" y="649"/>
                    </a:lnTo>
                    <a:close/>
                    <a:moveTo>
                      <a:pt x="318" y="467"/>
                    </a:moveTo>
                    <a:lnTo>
                      <a:pt x="319" y="467"/>
                    </a:lnTo>
                    <a:lnTo>
                      <a:pt x="319" y="472"/>
                    </a:lnTo>
                    <a:lnTo>
                      <a:pt x="318" y="470"/>
                    </a:lnTo>
                    <a:lnTo>
                      <a:pt x="318" y="467"/>
                    </a:lnTo>
                    <a:close/>
                    <a:moveTo>
                      <a:pt x="318" y="387"/>
                    </a:moveTo>
                    <a:lnTo>
                      <a:pt x="318" y="393"/>
                    </a:lnTo>
                    <a:lnTo>
                      <a:pt x="318" y="387"/>
                    </a:lnTo>
                    <a:close/>
                    <a:moveTo>
                      <a:pt x="316" y="325"/>
                    </a:moveTo>
                    <a:lnTo>
                      <a:pt x="316" y="326"/>
                    </a:lnTo>
                    <a:lnTo>
                      <a:pt x="316" y="325"/>
                    </a:lnTo>
                    <a:close/>
                    <a:moveTo>
                      <a:pt x="346" y="320"/>
                    </a:moveTo>
                    <a:lnTo>
                      <a:pt x="347" y="321"/>
                    </a:lnTo>
                    <a:lnTo>
                      <a:pt x="347" y="325"/>
                    </a:lnTo>
                    <a:lnTo>
                      <a:pt x="346" y="320"/>
                    </a:lnTo>
                    <a:close/>
                    <a:moveTo>
                      <a:pt x="318" y="191"/>
                    </a:moveTo>
                    <a:lnTo>
                      <a:pt x="319" y="197"/>
                    </a:lnTo>
                    <a:lnTo>
                      <a:pt x="319" y="200"/>
                    </a:lnTo>
                    <a:lnTo>
                      <a:pt x="322" y="207"/>
                    </a:lnTo>
                    <a:lnTo>
                      <a:pt x="322" y="211"/>
                    </a:lnTo>
                    <a:lnTo>
                      <a:pt x="321" y="213"/>
                    </a:lnTo>
                    <a:lnTo>
                      <a:pt x="321" y="214"/>
                    </a:lnTo>
                    <a:lnTo>
                      <a:pt x="319" y="214"/>
                    </a:lnTo>
                    <a:lnTo>
                      <a:pt x="319" y="205"/>
                    </a:lnTo>
                    <a:lnTo>
                      <a:pt x="318" y="203"/>
                    </a:lnTo>
                    <a:lnTo>
                      <a:pt x="318" y="191"/>
                    </a:lnTo>
                    <a:close/>
                    <a:moveTo>
                      <a:pt x="316" y="121"/>
                    </a:moveTo>
                    <a:lnTo>
                      <a:pt x="318" y="123"/>
                    </a:lnTo>
                    <a:lnTo>
                      <a:pt x="318" y="124"/>
                    </a:lnTo>
                    <a:lnTo>
                      <a:pt x="316" y="121"/>
                    </a:lnTo>
                    <a:close/>
                    <a:moveTo>
                      <a:pt x="3" y="16"/>
                    </a:moveTo>
                    <a:lnTo>
                      <a:pt x="3" y="17"/>
                    </a:lnTo>
                    <a:lnTo>
                      <a:pt x="3" y="16"/>
                    </a:lnTo>
                    <a:close/>
                    <a:moveTo>
                      <a:pt x="23" y="0"/>
                    </a:moveTo>
                    <a:lnTo>
                      <a:pt x="104" y="0"/>
                    </a:lnTo>
                    <a:lnTo>
                      <a:pt x="124" y="2"/>
                    </a:lnTo>
                    <a:lnTo>
                      <a:pt x="129" y="0"/>
                    </a:lnTo>
                    <a:lnTo>
                      <a:pt x="130" y="2"/>
                    </a:lnTo>
                    <a:lnTo>
                      <a:pt x="167" y="2"/>
                    </a:lnTo>
                    <a:lnTo>
                      <a:pt x="203" y="3"/>
                    </a:lnTo>
                    <a:lnTo>
                      <a:pt x="203" y="2"/>
                    </a:lnTo>
                    <a:lnTo>
                      <a:pt x="211" y="2"/>
                    </a:lnTo>
                    <a:lnTo>
                      <a:pt x="212" y="3"/>
                    </a:lnTo>
                    <a:lnTo>
                      <a:pt x="215" y="3"/>
                    </a:lnTo>
                    <a:lnTo>
                      <a:pt x="237" y="2"/>
                    </a:lnTo>
                    <a:lnTo>
                      <a:pt x="265" y="2"/>
                    </a:lnTo>
                    <a:lnTo>
                      <a:pt x="268" y="3"/>
                    </a:lnTo>
                    <a:lnTo>
                      <a:pt x="274" y="3"/>
                    </a:lnTo>
                    <a:lnTo>
                      <a:pt x="284" y="2"/>
                    </a:lnTo>
                    <a:lnTo>
                      <a:pt x="350" y="2"/>
                    </a:lnTo>
                    <a:lnTo>
                      <a:pt x="350" y="16"/>
                    </a:lnTo>
                    <a:lnTo>
                      <a:pt x="349" y="19"/>
                    </a:lnTo>
                    <a:lnTo>
                      <a:pt x="349" y="42"/>
                    </a:lnTo>
                    <a:lnTo>
                      <a:pt x="350" y="42"/>
                    </a:lnTo>
                    <a:lnTo>
                      <a:pt x="350" y="70"/>
                    </a:lnTo>
                    <a:lnTo>
                      <a:pt x="349" y="67"/>
                    </a:lnTo>
                    <a:lnTo>
                      <a:pt x="349" y="151"/>
                    </a:lnTo>
                    <a:lnTo>
                      <a:pt x="350" y="169"/>
                    </a:lnTo>
                    <a:lnTo>
                      <a:pt x="349" y="166"/>
                    </a:lnTo>
                    <a:lnTo>
                      <a:pt x="349" y="189"/>
                    </a:lnTo>
                    <a:lnTo>
                      <a:pt x="347" y="203"/>
                    </a:lnTo>
                    <a:lnTo>
                      <a:pt x="347" y="221"/>
                    </a:lnTo>
                    <a:lnTo>
                      <a:pt x="346" y="219"/>
                    </a:lnTo>
                    <a:lnTo>
                      <a:pt x="346" y="231"/>
                    </a:lnTo>
                    <a:lnTo>
                      <a:pt x="344" y="236"/>
                    </a:lnTo>
                    <a:lnTo>
                      <a:pt x="347" y="242"/>
                    </a:lnTo>
                    <a:lnTo>
                      <a:pt x="347" y="248"/>
                    </a:lnTo>
                    <a:lnTo>
                      <a:pt x="346" y="244"/>
                    </a:lnTo>
                    <a:lnTo>
                      <a:pt x="346" y="262"/>
                    </a:lnTo>
                    <a:lnTo>
                      <a:pt x="347" y="262"/>
                    </a:lnTo>
                    <a:lnTo>
                      <a:pt x="347" y="264"/>
                    </a:lnTo>
                    <a:lnTo>
                      <a:pt x="346" y="264"/>
                    </a:lnTo>
                    <a:lnTo>
                      <a:pt x="346" y="335"/>
                    </a:lnTo>
                    <a:lnTo>
                      <a:pt x="347" y="342"/>
                    </a:lnTo>
                    <a:lnTo>
                      <a:pt x="346" y="346"/>
                    </a:lnTo>
                    <a:lnTo>
                      <a:pt x="346" y="352"/>
                    </a:lnTo>
                    <a:lnTo>
                      <a:pt x="347" y="352"/>
                    </a:lnTo>
                    <a:lnTo>
                      <a:pt x="347" y="377"/>
                    </a:lnTo>
                    <a:lnTo>
                      <a:pt x="346" y="374"/>
                    </a:lnTo>
                    <a:lnTo>
                      <a:pt x="346" y="380"/>
                    </a:lnTo>
                    <a:lnTo>
                      <a:pt x="344" y="380"/>
                    </a:lnTo>
                    <a:lnTo>
                      <a:pt x="344" y="411"/>
                    </a:lnTo>
                    <a:lnTo>
                      <a:pt x="346" y="411"/>
                    </a:lnTo>
                    <a:lnTo>
                      <a:pt x="346" y="447"/>
                    </a:lnTo>
                    <a:lnTo>
                      <a:pt x="344" y="447"/>
                    </a:lnTo>
                    <a:lnTo>
                      <a:pt x="344" y="460"/>
                    </a:lnTo>
                    <a:lnTo>
                      <a:pt x="346" y="461"/>
                    </a:lnTo>
                    <a:lnTo>
                      <a:pt x="346" y="463"/>
                    </a:lnTo>
                    <a:lnTo>
                      <a:pt x="347" y="464"/>
                    </a:lnTo>
                    <a:lnTo>
                      <a:pt x="347" y="469"/>
                    </a:lnTo>
                    <a:lnTo>
                      <a:pt x="346" y="469"/>
                    </a:lnTo>
                    <a:lnTo>
                      <a:pt x="347" y="480"/>
                    </a:lnTo>
                    <a:lnTo>
                      <a:pt x="346" y="480"/>
                    </a:lnTo>
                    <a:lnTo>
                      <a:pt x="346" y="508"/>
                    </a:lnTo>
                    <a:lnTo>
                      <a:pt x="344" y="537"/>
                    </a:lnTo>
                    <a:lnTo>
                      <a:pt x="344" y="562"/>
                    </a:lnTo>
                    <a:lnTo>
                      <a:pt x="347" y="560"/>
                    </a:lnTo>
                    <a:lnTo>
                      <a:pt x="346" y="574"/>
                    </a:lnTo>
                    <a:lnTo>
                      <a:pt x="344" y="587"/>
                    </a:lnTo>
                    <a:lnTo>
                      <a:pt x="344" y="588"/>
                    </a:lnTo>
                    <a:lnTo>
                      <a:pt x="343" y="593"/>
                    </a:lnTo>
                    <a:lnTo>
                      <a:pt x="346" y="598"/>
                    </a:lnTo>
                    <a:lnTo>
                      <a:pt x="344" y="598"/>
                    </a:lnTo>
                    <a:lnTo>
                      <a:pt x="344" y="604"/>
                    </a:lnTo>
                    <a:lnTo>
                      <a:pt x="343" y="604"/>
                    </a:lnTo>
                    <a:lnTo>
                      <a:pt x="344" y="612"/>
                    </a:lnTo>
                    <a:lnTo>
                      <a:pt x="343" y="616"/>
                    </a:lnTo>
                    <a:lnTo>
                      <a:pt x="343" y="621"/>
                    </a:lnTo>
                    <a:lnTo>
                      <a:pt x="344" y="629"/>
                    </a:lnTo>
                    <a:lnTo>
                      <a:pt x="343" y="627"/>
                    </a:lnTo>
                    <a:lnTo>
                      <a:pt x="343" y="660"/>
                    </a:lnTo>
                    <a:lnTo>
                      <a:pt x="341" y="657"/>
                    </a:lnTo>
                    <a:lnTo>
                      <a:pt x="341" y="672"/>
                    </a:lnTo>
                    <a:lnTo>
                      <a:pt x="343" y="669"/>
                    </a:lnTo>
                    <a:lnTo>
                      <a:pt x="341" y="678"/>
                    </a:lnTo>
                    <a:lnTo>
                      <a:pt x="341" y="697"/>
                    </a:lnTo>
                    <a:lnTo>
                      <a:pt x="343" y="700"/>
                    </a:lnTo>
                    <a:lnTo>
                      <a:pt x="343" y="709"/>
                    </a:lnTo>
                    <a:lnTo>
                      <a:pt x="341" y="708"/>
                    </a:lnTo>
                    <a:lnTo>
                      <a:pt x="341" y="706"/>
                    </a:lnTo>
                    <a:lnTo>
                      <a:pt x="339" y="709"/>
                    </a:lnTo>
                    <a:lnTo>
                      <a:pt x="339" y="717"/>
                    </a:lnTo>
                    <a:lnTo>
                      <a:pt x="341" y="722"/>
                    </a:lnTo>
                    <a:lnTo>
                      <a:pt x="341" y="731"/>
                    </a:lnTo>
                    <a:lnTo>
                      <a:pt x="339" y="731"/>
                    </a:lnTo>
                    <a:lnTo>
                      <a:pt x="339" y="740"/>
                    </a:lnTo>
                    <a:lnTo>
                      <a:pt x="341" y="742"/>
                    </a:lnTo>
                    <a:lnTo>
                      <a:pt x="341" y="751"/>
                    </a:lnTo>
                    <a:lnTo>
                      <a:pt x="343" y="754"/>
                    </a:lnTo>
                    <a:lnTo>
                      <a:pt x="343" y="757"/>
                    </a:lnTo>
                    <a:lnTo>
                      <a:pt x="341" y="753"/>
                    </a:lnTo>
                    <a:lnTo>
                      <a:pt x="341" y="759"/>
                    </a:lnTo>
                    <a:lnTo>
                      <a:pt x="339" y="762"/>
                    </a:lnTo>
                    <a:lnTo>
                      <a:pt x="339" y="775"/>
                    </a:lnTo>
                    <a:lnTo>
                      <a:pt x="341" y="779"/>
                    </a:lnTo>
                    <a:lnTo>
                      <a:pt x="341" y="801"/>
                    </a:lnTo>
                    <a:lnTo>
                      <a:pt x="339" y="799"/>
                    </a:lnTo>
                    <a:lnTo>
                      <a:pt x="339" y="802"/>
                    </a:lnTo>
                    <a:lnTo>
                      <a:pt x="338" y="815"/>
                    </a:lnTo>
                    <a:lnTo>
                      <a:pt x="339" y="826"/>
                    </a:lnTo>
                    <a:lnTo>
                      <a:pt x="338" y="838"/>
                    </a:lnTo>
                    <a:lnTo>
                      <a:pt x="339" y="838"/>
                    </a:lnTo>
                    <a:lnTo>
                      <a:pt x="339" y="877"/>
                    </a:lnTo>
                    <a:lnTo>
                      <a:pt x="341" y="880"/>
                    </a:lnTo>
                    <a:lnTo>
                      <a:pt x="341" y="885"/>
                    </a:lnTo>
                    <a:lnTo>
                      <a:pt x="339" y="889"/>
                    </a:lnTo>
                    <a:lnTo>
                      <a:pt x="339" y="896"/>
                    </a:lnTo>
                    <a:lnTo>
                      <a:pt x="338" y="897"/>
                    </a:lnTo>
                    <a:lnTo>
                      <a:pt x="336" y="900"/>
                    </a:lnTo>
                    <a:lnTo>
                      <a:pt x="338" y="913"/>
                    </a:lnTo>
                    <a:lnTo>
                      <a:pt x="338" y="925"/>
                    </a:lnTo>
                    <a:lnTo>
                      <a:pt x="339" y="938"/>
                    </a:lnTo>
                    <a:lnTo>
                      <a:pt x="338" y="938"/>
                    </a:lnTo>
                    <a:lnTo>
                      <a:pt x="338" y="976"/>
                    </a:lnTo>
                    <a:lnTo>
                      <a:pt x="336" y="976"/>
                    </a:lnTo>
                    <a:lnTo>
                      <a:pt x="336" y="983"/>
                    </a:lnTo>
                    <a:lnTo>
                      <a:pt x="338" y="981"/>
                    </a:lnTo>
                    <a:lnTo>
                      <a:pt x="338" y="1000"/>
                    </a:lnTo>
                    <a:lnTo>
                      <a:pt x="336" y="1001"/>
                    </a:lnTo>
                    <a:lnTo>
                      <a:pt x="336" y="1015"/>
                    </a:lnTo>
                    <a:lnTo>
                      <a:pt x="338" y="1017"/>
                    </a:lnTo>
                    <a:lnTo>
                      <a:pt x="336" y="1021"/>
                    </a:lnTo>
                    <a:lnTo>
                      <a:pt x="338" y="1023"/>
                    </a:lnTo>
                    <a:lnTo>
                      <a:pt x="338" y="1028"/>
                    </a:lnTo>
                    <a:lnTo>
                      <a:pt x="336" y="1029"/>
                    </a:lnTo>
                    <a:lnTo>
                      <a:pt x="336" y="1032"/>
                    </a:lnTo>
                    <a:lnTo>
                      <a:pt x="338" y="1038"/>
                    </a:lnTo>
                    <a:lnTo>
                      <a:pt x="336" y="1038"/>
                    </a:lnTo>
                    <a:lnTo>
                      <a:pt x="338" y="1048"/>
                    </a:lnTo>
                    <a:lnTo>
                      <a:pt x="336" y="1043"/>
                    </a:lnTo>
                    <a:lnTo>
                      <a:pt x="336" y="1041"/>
                    </a:lnTo>
                    <a:lnTo>
                      <a:pt x="335" y="1040"/>
                    </a:lnTo>
                    <a:lnTo>
                      <a:pt x="335" y="1051"/>
                    </a:lnTo>
                    <a:lnTo>
                      <a:pt x="336" y="1054"/>
                    </a:lnTo>
                    <a:lnTo>
                      <a:pt x="336" y="1057"/>
                    </a:lnTo>
                    <a:lnTo>
                      <a:pt x="335" y="1057"/>
                    </a:lnTo>
                    <a:lnTo>
                      <a:pt x="335" y="1065"/>
                    </a:lnTo>
                    <a:lnTo>
                      <a:pt x="333" y="1065"/>
                    </a:lnTo>
                    <a:lnTo>
                      <a:pt x="333" y="1088"/>
                    </a:lnTo>
                    <a:lnTo>
                      <a:pt x="335" y="1100"/>
                    </a:lnTo>
                    <a:lnTo>
                      <a:pt x="333" y="1102"/>
                    </a:lnTo>
                    <a:lnTo>
                      <a:pt x="333" y="1110"/>
                    </a:lnTo>
                    <a:lnTo>
                      <a:pt x="335" y="1119"/>
                    </a:lnTo>
                    <a:lnTo>
                      <a:pt x="335" y="1125"/>
                    </a:lnTo>
                    <a:lnTo>
                      <a:pt x="333" y="1127"/>
                    </a:lnTo>
                    <a:lnTo>
                      <a:pt x="333" y="1147"/>
                    </a:lnTo>
                    <a:lnTo>
                      <a:pt x="332" y="1149"/>
                    </a:lnTo>
                    <a:lnTo>
                      <a:pt x="333" y="1159"/>
                    </a:lnTo>
                    <a:lnTo>
                      <a:pt x="332" y="1158"/>
                    </a:lnTo>
                    <a:lnTo>
                      <a:pt x="332" y="1153"/>
                    </a:lnTo>
                    <a:lnTo>
                      <a:pt x="330" y="1155"/>
                    </a:lnTo>
                    <a:lnTo>
                      <a:pt x="330" y="1170"/>
                    </a:lnTo>
                    <a:lnTo>
                      <a:pt x="329" y="1169"/>
                    </a:lnTo>
                    <a:lnTo>
                      <a:pt x="329" y="1178"/>
                    </a:lnTo>
                    <a:lnTo>
                      <a:pt x="330" y="1189"/>
                    </a:lnTo>
                    <a:lnTo>
                      <a:pt x="332" y="1198"/>
                    </a:lnTo>
                    <a:lnTo>
                      <a:pt x="332" y="1208"/>
                    </a:lnTo>
                    <a:lnTo>
                      <a:pt x="330" y="1206"/>
                    </a:lnTo>
                    <a:lnTo>
                      <a:pt x="330" y="1203"/>
                    </a:lnTo>
                    <a:lnTo>
                      <a:pt x="329" y="1203"/>
                    </a:lnTo>
                    <a:lnTo>
                      <a:pt x="329" y="1206"/>
                    </a:lnTo>
                    <a:lnTo>
                      <a:pt x="327" y="1208"/>
                    </a:lnTo>
                    <a:lnTo>
                      <a:pt x="330" y="1211"/>
                    </a:lnTo>
                    <a:lnTo>
                      <a:pt x="330" y="1214"/>
                    </a:lnTo>
                    <a:lnTo>
                      <a:pt x="329" y="1215"/>
                    </a:lnTo>
                    <a:lnTo>
                      <a:pt x="327" y="1215"/>
                    </a:lnTo>
                    <a:lnTo>
                      <a:pt x="327" y="1231"/>
                    </a:lnTo>
                    <a:lnTo>
                      <a:pt x="325" y="1231"/>
                    </a:lnTo>
                    <a:lnTo>
                      <a:pt x="325" y="1237"/>
                    </a:lnTo>
                    <a:lnTo>
                      <a:pt x="327" y="1239"/>
                    </a:lnTo>
                    <a:lnTo>
                      <a:pt x="327" y="1240"/>
                    </a:lnTo>
                    <a:lnTo>
                      <a:pt x="329" y="1242"/>
                    </a:lnTo>
                    <a:lnTo>
                      <a:pt x="327" y="1251"/>
                    </a:lnTo>
                    <a:lnTo>
                      <a:pt x="327" y="1257"/>
                    </a:lnTo>
                    <a:lnTo>
                      <a:pt x="325" y="1262"/>
                    </a:lnTo>
                    <a:lnTo>
                      <a:pt x="325" y="1273"/>
                    </a:lnTo>
                    <a:lnTo>
                      <a:pt x="324" y="1270"/>
                    </a:lnTo>
                    <a:lnTo>
                      <a:pt x="324" y="1248"/>
                    </a:lnTo>
                    <a:lnTo>
                      <a:pt x="322" y="1251"/>
                    </a:lnTo>
                    <a:lnTo>
                      <a:pt x="322" y="1260"/>
                    </a:lnTo>
                    <a:lnTo>
                      <a:pt x="321" y="1257"/>
                    </a:lnTo>
                    <a:lnTo>
                      <a:pt x="321" y="1248"/>
                    </a:lnTo>
                    <a:lnTo>
                      <a:pt x="322" y="1248"/>
                    </a:lnTo>
                    <a:lnTo>
                      <a:pt x="324" y="1245"/>
                    </a:lnTo>
                    <a:lnTo>
                      <a:pt x="324" y="1234"/>
                    </a:lnTo>
                    <a:lnTo>
                      <a:pt x="322" y="1232"/>
                    </a:lnTo>
                    <a:lnTo>
                      <a:pt x="322" y="1231"/>
                    </a:lnTo>
                    <a:lnTo>
                      <a:pt x="321" y="1231"/>
                    </a:lnTo>
                    <a:lnTo>
                      <a:pt x="321" y="1226"/>
                    </a:lnTo>
                    <a:lnTo>
                      <a:pt x="322" y="1226"/>
                    </a:lnTo>
                    <a:lnTo>
                      <a:pt x="322" y="1209"/>
                    </a:lnTo>
                    <a:lnTo>
                      <a:pt x="321" y="1200"/>
                    </a:lnTo>
                    <a:lnTo>
                      <a:pt x="321" y="1189"/>
                    </a:lnTo>
                    <a:lnTo>
                      <a:pt x="322" y="1189"/>
                    </a:lnTo>
                    <a:lnTo>
                      <a:pt x="322" y="1197"/>
                    </a:lnTo>
                    <a:lnTo>
                      <a:pt x="324" y="1198"/>
                    </a:lnTo>
                    <a:lnTo>
                      <a:pt x="324" y="1192"/>
                    </a:lnTo>
                    <a:lnTo>
                      <a:pt x="325" y="1192"/>
                    </a:lnTo>
                    <a:lnTo>
                      <a:pt x="325" y="1186"/>
                    </a:lnTo>
                    <a:lnTo>
                      <a:pt x="327" y="1186"/>
                    </a:lnTo>
                    <a:lnTo>
                      <a:pt x="325" y="1184"/>
                    </a:lnTo>
                    <a:lnTo>
                      <a:pt x="325" y="1176"/>
                    </a:lnTo>
                    <a:lnTo>
                      <a:pt x="324" y="1178"/>
                    </a:lnTo>
                    <a:lnTo>
                      <a:pt x="324" y="1164"/>
                    </a:lnTo>
                    <a:lnTo>
                      <a:pt x="322" y="1150"/>
                    </a:lnTo>
                    <a:lnTo>
                      <a:pt x="324" y="1136"/>
                    </a:lnTo>
                    <a:lnTo>
                      <a:pt x="325" y="1127"/>
                    </a:lnTo>
                    <a:lnTo>
                      <a:pt x="325" y="1125"/>
                    </a:lnTo>
                    <a:lnTo>
                      <a:pt x="324" y="1125"/>
                    </a:lnTo>
                    <a:lnTo>
                      <a:pt x="324" y="1127"/>
                    </a:lnTo>
                    <a:lnTo>
                      <a:pt x="322" y="1125"/>
                    </a:lnTo>
                    <a:lnTo>
                      <a:pt x="322" y="1122"/>
                    </a:lnTo>
                    <a:lnTo>
                      <a:pt x="324" y="1114"/>
                    </a:lnTo>
                    <a:lnTo>
                      <a:pt x="324" y="1096"/>
                    </a:lnTo>
                    <a:lnTo>
                      <a:pt x="325" y="1097"/>
                    </a:lnTo>
                    <a:lnTo>
                      <a:pt x="325" y="1090"/>
                    </a:lnTo>
                    <a:lnTo>
                      <a:pt x="324" y="1090"/>
                    </a:lnTo>
                    <a:lnTo>
                      <a:pt x="324" y="1079"/>
                    </a:lnTo>
                    <a:lnTo>
                      <a:pt x="325" y="1077"/>
                    </a:lnTo>
                    <a:lnTo>
                      <a:pt x="325" y="1073"/>
                    </a:lnTo>
                    <a:lnTo>
                      <a:pt x="324" y="1073"/>
                    </a:lnTo>
                    <a:lnTo>
                      <a:pt x="325" y="1068"/>
                    </a:lnTo>
                    <a:lnTo>
                      <a:pt x="324" y="1059"/>
                    </a:lnTo>
                    <a:lnTo>
                      <a:pt x="324" y="1052"/>
                    </a:lnTo>
                    <a:lnTo>
                      <a:pt x="322" y="1054"/>
                    </a:lnTo>
                    <a:lnTo>
                      <a:pt x="322" y="1055"/>
                    </a:lnTo>
                    <a:lnTo>
                      <a:pt x="321" y="1055"/>
                    </a:lnTo>
                    <a:lnTo>
                      <a:pt x="321" y="1045"/>
                    </a:lnTo>
                    <a:lnTo>
                      <a:pt x="319" y="1040"/>
                    </a:lnTo>
                    <a:lnTo>
                      <a:pt x="319" y="1038"/>
                    </a:lnTo>
                    <a:lnTo>
                      <a:pt x="321" y="1041"/>
                    </a:lnTo>
                    <a:lnTo>
                      <a:pt x="321" y="1043"/>
                    </a:lnTo>
                    <a:lnTo>
                      <a:pt x="322" y="1043"/>
                    </a:lnTo>
                    <a:lnTo>
                      <a:pt x="322" y="1045"/>
                    </a:lnTo>
                    <a:lnTo>
                      <a:pt x="324" y="1046"/>
                    </a:lnTo>
                    <a:lnTo>
                      <a:pt x="324" y="1032"/>
                    </a:lnTo>
                    <a:lnTo>
                      <a:pt x="322" y="1034"/>
                    </a:lnTo>
                    <a:lnTo>
                      <a:pt x="322" y="1029"/>
                    </a:lnTo>
                    <a:lnTo>
                      <a:pt x="324" y="1026"/>
                    </a:lnTo>
                    <a:lnTo>
                      <a:pt x="324" y="1024"/>
                    </a:lnTo>
                    <a:lnTo>
                      <a:pt x="325" y="1021"/>
                    </a:lnTo>
                    <a:lnTo>
                      <a:pt x="325" y="1015"/>
                    </a:lnTo>
                    <a:lnTo>
                      <a:pt x="324" y="1017"/>
                    </a:lnTo>
                    <a:lnTo>
                      <a:pt x="324" y="1010"/>
                    </a:lnTo>
                    <a:lnTo>
                      <a:pt x="325" y="1010"/>
                    </a:lnTo>
                    <a:lnTo>
                      <a:pt x="325" y="1012"/>
                    </a:lnTo>
                    <a:lnTo>
                      <a:pt x="327" y="1010"/>
                    </a:lnTo>
                    <a:lnTo>
                      <a:pt x="327" y="1004"/>
                    </a:lnTo>
                    <a:lnTo>
                      <a:pt x="325" y="1006"/>
                    </a:lnTo>
                    <a:lnTo>
                      <a:pt x="325" y="1000"/>
                    </a:lnTo>
                    <a:lnTo>
                      <a:pt x="324" y="996"/>
                    </a:lnTo>
                    <a:lnTo>
                      <a:pt x="324" y="989"/>
                    </a:lnTo>
                    <a:lnTo>
                      <a:pt x="322" y="992"/>
                    </a:lnTo>
                    <a:lnTo>
                      <a:pt x="322" y="984"/>
                    </a:lnTo>
                    <a:lnTo>
                      <a:pt x="321" y="981"/>
                    </a:lnTo>
                    <a:lnTo>
                      <a:pt x="321" y="979"/>
                    </a:lnTo>
                    <a:lnTo>
                      <a:pt x="319" y="981"/>
                    </a:lnTo>
                    <a:lnTo>
                      <a:pt x="319" y="979"/>
                    </a:lnTo>
                    <a:lnTo>
                      <a:pt x="318" y="987"/>
                    </a:lnTo>
                    <a:lnTo>
                      <a:pt x="318" y="981"/>
                    </a:lnTo>
                    <a:lnTo>
                      <a:pt x="319" y="978"/>
                    </a:lnTo>
                    <a:lnTo>
                      <a:pt x="319" y="975"/>
                    </a:lnTo>
                    <a:lnTo>
                      <a:pt x="321" y="975"/>
                    </a:lnTo>
                    <a:lnTo>
                      <a:pt x="321" y="965"/>
                    </a:lnTo>
                    <a:lnTo>
                      <a:pt x="322" y="970"/>
                    </a:lnTo>
                    <a:lnTo>
                      <a:pt x="324" y="967"/>
                    </a:lnTo>
                    <a:lnTo>
                      <a:pt x="325" y="967"/>
                    </a:lnTo>
                    <a:lnTo>
                      <a:pt x="325" y="969"/>
                    </a:lnTo>
                    <a:lnTo>
                      <a:pt x="327" y="970"/>
                    </a:lnTo>
                    <a:lnTo>
                      <a:pt x="327" y="965"/>
                    </a:lnTo>
                    <a:lnTo>
                      <a:pt x="329" y="962"/>
                    </a:lnTo>
                    <a:lnTo>
                      <a:pt x="329" y="958"/>
                    </a:lnTo>
                    <a:lnTo>
                      <a:pt x="325" y="953"/>
                    </a:lnTo>
                    <a:lnTo>
                      <a:pt x="327" y="950"/>
                    </a:lnTo>
                    <a:lnTo>
                      <a:pt x="327" y="942"/>
                    </a:lnTo>
                    <a:lnTo>
                      <a:pt x="325" y="944"/>
                    </a:lnTo>
                    <a:lnTo>
                      <a:pt x="325" y="942"/>
                    </a:lnTo>
                    <a:lnTo>
                      <a:pt x="324" y="941"/>
                    </a:lnTo>
                    <a:lnTo>
                      <a:pt x="324" y="939"/>
                    </a:lnTo>
                    <a:lnTo>
                      <a:pt x="322" y="938"/>
                    </a:lnTo>
                    <a:lnTo>
                      <a:pt x="322" y="933"/>
                    </a:lnTo>
                    <a:lnTo>
                      <a:pt x="324" y="933"/>
                    </a:lnTo>
                    <a:lnTo>
                      <a:pt x="324" y="916"/>
                    </a:lnTo>
                    <a:lnTo>
                      <a:pt x="322" y="916"/>
                    </a:lnTo>
                    <a:lnTo>
                      <a:pt x="322" y="910"/>
                    </a:lnTo>
                    <a:lnTo>
                      <a:pt x="321" y="908"/>
                    </a:lnTo>
                    <a:lnTo>
                      <a:pt x="321" y="906"/>
                    </a:lnTo>
                    <a:lnTo>
                      <a:pt x="322" y="903"/>
                    </a:lnTo>
                    <a:lnTo>
                      <a:pt x="321" y="896"/>
                    </a:lnTo>
                    <a:lnTo>
                      <a:pt x="321" y="875"/>
                    </a:lnTo>
                    <a:lnTo>
                      <a:pt x="322" y="868"/>
                    </a:lnTo>
                    <a:lnTo>
                      <a:pt x="321" y="865"/>
                    </a:lnTo>
                    <a:lnTo>
                      <a:pt x="324" y="861"/>
                    </a:lnTo>
                    <a:lnTo>
                      <a:pt x="324" y="851"/>
                    </a:lnTo>
                    <a:lnTo>
                      <a:pt x="322" y="847"/>
                    </a:lnTo>
                    <a:lnTo>
                      <a:pt x="322" y="837"/>
                    </a:lnTo>
                    <a:lnTo>
                      <a:pt x="321" y="835"/>
                    </a:lnTo>
                    <a:lnTo>
                      <a:pt x="322" y="832"/>
                    </a:lnTo>
                    <a:lnTo>
                      <a:pt x="322" y="820"/>
                    </a:lnTo>
                    <a:lnTo>
                      <a:pt x="324" y="820"/>
                    </a:lnTo>
                    <a:lnTo>
                      <a:pt x="324" y="809"/>
                    </a:lnTo>
                    <a:lnTo>
                      <a:pt x="322" y="799"/>
                    </a:lnTo>
                    <a:lnTo>
                      <a:pt x="321" y="795"/>
                    </a:lnTo>
                    <a:lnTo>
                      <a:pt x="324" y="796"/>
                    </a:lnTo>
                    <a:lnTo>
                      <a:pt x="322" y="795"/>
                    </a:lnTo>
                    <a:lnTo>
                      <a:pt x="322" y="782"/>
                    </a:lnTo>
                    <a:lnTo>
                      <a:pt x="324" y="778"/>
                    </a:lnTo>
                    <a:lnTo>
                      <a:pt x="324" y="768"/>
                    </a:lnTo>
                    <a:lnTo>
                      <a:pt x="325" y="767"/>
                    </a:lnTo>
                    <a:lnTo>
                      <a:pt x="325" y="762"/>
                    </a:lnTo>
                    <a:lnTo>
                      <a:pt x="324" y="761"/>
                    </a:lnTo>
                    <a:lnTo>
                      <a:pt x="324" y="736"/>
                    </a:lnTo>
                    <a:lnTo>
                      <a:pt x="322" y="731"/>
                    </a:lnTo>
                    <a:lnTo>
                      <a:pt x="322" y="726"/>
                    </a:lnTo>
                    <a:lnTo>
                      <a:pt x="321" y="731"/>
                    </a:lnTo>
                    <a:lnTo>
                      <a:pt x="324" y="720"/>
                    </a:lnTo>
                    <a:lnTo>
                      <a:pt x="322" y="717"/>
                    </a:lnTo>
                    <a:lnTo>
                      <a:pt x="322" y="709"/>
                    </a:lnTo>
                    <a:lnTo>
                      <a:pt x="324" y="705"/>
                    </a:lnTo>
                    <a:lnTo>
                      <a:pt x="324" y="689"/>
                    </a:lnTo>
                    <a:lnTo>
                      <a:pt x="322" y="689"/>
                    </a:lnTo>
                    <a:lnTo>
                      <a:pt x="322" y="694"/>
                    </a:lnTo>
                    <a:lnTo>
                      <a:pt x="321" y="695"/>
                    </a:lnTo>
                    <a:lnTo>
                      <a:pt x="321" y="685"/>
                    </a:lnTo>
                    <a:lnTo>
                      <a:pt x="322" y="675"/>
                    </a:lnTo>
                    <a:lnTo>
                      <a:pt x="324" y="669"/>
                    </a:lnTo>
                    <a:lnTo>
                      <a:pt x="325" y="667"/>
                    </a:lnTo>
                    <a:lnTo>
                      <a:pt x="325" y="664"/>
                    </a:lnTo>
                    <a:lnTo>
                      <a:pt x="324" y="663"/>
                    </a:lnTo>
                    <a:lnTo>
                      <a:pt x="324" y="646"/>
                    </a:lnTo>
                    <a:lnTo>
                      <a:pt x="321" y="638"/>
                    </a:lnTo>
                    <a:lnTo>
                      <a:pt x="319" y="629"/>
                    </a:lnTo>
                    <a:lnTo>
                      <a:pt x="319" y="621"/>
                    </a:lnTo>
                    <a:lnTo>
                      <a:pt x="318" y="622"/>
                    </a:lnTo>
                    <a:lnTo>
                      <a:pt x="318" y="624"/>
                    </a:lnTo>
                    <a:lnTo>
                      <a:pt x="316" y="615"/>
                    </a:lnTo>
                    <a:lnTo>
                      <a:pt x="316" y="604"/>
                    </a:lnTo>
                    <a:lnTo>
                      <a:pt x="318" y="596"/>
                    </a:lnTo>
                    <a:lnTo>
                      <a:pt x="319" y="598"/>
                    </a:lnTo>
                    <a:lnTo>
                      <a:pt x="319" y="593"/>
                    </a:lnTo>
                    <a:lnTo>
                      <a:pt x="321" y="591"/>
                    </a:lnTo>
                    <a:lnTo>
                      <a:pt x="321" y="585"/>
                    </a:lnTo>
                    <a:lnTo>
                      <a:pt x="319" y="584"/>
                    </a:lnTo>
                    <a:lnTo>
                      <a:pt x="319" y="582"/>
                    </a:lnTo>
                    <a:lnTo>
                      <a:pt x="322" y="582"/>
                    </a:lnTo>
                    <a:lnTo>
                      <a:pt x="322" y="567"/>
                    </a:lnTo>
                    <a:lnTo>
                      <a:pt x="321" y="565"/>
                    </a:lnTo>
                    <a:lnTo>
                      <a:pt x="321" y="563"/>
                    </a:lnTo>
                    <a:lnTo>
                      <a:pt x="322" y="562"/>
                    </a:lnTo>
                    <a:lnTo>
                      <a:pt x="322" y="542"/>
                    </a:lnTo>
                    <a:lnTo>
                      <a:pt x="324" y="539"/>
                    </a:lnTo>
                    <a:lnTo>
                      <a:pt x="322" y="536"/>
                    </a:lnTo>
                    <a:lnTo>
                      <a:pt x="322" y="532"/>
                    </a:lnTo>
                    <a:lnTo>
                      <a:pt x="324" y="525"/>
                    </a:lnTo>
                    <a:lnTo>
                      <a:pt x="322" y="525"/>
                    </a:lnTo>
                    <a:lnTo>
                      <a:pt x="322" y="512"/>
                    </a:lnTo>
                    <a:lnTo>
                      <a:pt x="321" y="512"/>
                    </a:lnTo>
                    <a:lnTo>
                      <a:pt x="321" y="505"/>
                    </a:lnTo>
                    <a:lnTo>
                      <a:pt x="322" y="505"/>
                    </a:lnTo>
                    <a:lnTo>
                      <a:pt x="322" y="483"/>
                    </a:lnTo>
                    <a:lnTo>
                      <a:pt x="321" y="481"/>
                    </a:lnTo>
                    <a:lnTo>
                      <a:pt x="321" y="467"/>
                    </a:lnTo>
                    <a:lnTo>
                      <a:pt x="319" y="467"/>
                    </a:lnTo>
                    <a:lnTo>
                      <a:pt x="319" y="466"/>
                    </a:lnTo>
                    <a:lnTo>
                      <a:pt x="321" y="464"/>
                    </a:lnTo>
                    <a:lnTo>
                      <a:pt x="321" y="455"/>
                    </a:lnTo>
                    <a:lnTo>
                      <a:pt x="322" y="456"/>
                    </a:lnTo>
                    <a:lnTo>
                      <a:pt x="322" y="461"/>
                    </a:lnTo>
                    <a:lnTo>
                      <a:pt x="324" y="458"/>
                    </a:lnTo>
                    <a:lnTo>
                      <a:pt x="322" y="450"/>
                    </a:lnTo>
                    <a:lnTo>
                      <a:pt x="321" y="444"/>
                    </a:lnTo>
                    <a:lnTo>
                      <a:pt x="319" y="436"/>
                    </a:lnTo>
                    <a:lnTo>
                      <a:pt x="319" y="404"/>
                    </a:lnTo>
                    <a:lnTo>
                      <a:pt x="318" y="402"/>
                    </a:lnTo>
                    <a:lnTo>
                      <a:pt x="319" y="402"/>
                    </a:lnTo>
                    <a:lnTo>
                      <a:pt x="318" y="393"/>
                    </a:lnTo>
                    <a:lnTo>
                      <a:pt x="319" y="394"/>
                    </a:lnTo>
                    <a:lnTo>
                      <a:pt x="319" y="382"/>
                    </a:lnTo>
                    <a:lnTo>
                      <a:pt x="321" y="379"/>
                    </a:lnTo>
                    <a:lnTo>
                      <a:pt x="321" y="366"/>
                    </a:lnTo>
                    <a:lnTo>
                      <a:pt x="319" y="356"/>
                    </a:lnTo>
                    <a:lnTo>
                      <a:pt x="319" y="357"/>
                    </a:lnTo>
                    <a:lnTo>
                      <a:pt x="318" y="345"/>
                    </a:lnTo>
                    <a:lnTo>
                      <a:pt x="318" y="329"/>
                    </a:lnTo>
                    <a:lnTo>
                      <a:pt x="316" y="326"/>
                    </a:lnTo>
                    <a:lnTo>
                      <a:pt x="318" y="325"/>
                    </a:lnTo>
                    <a:lnTo>
                      <a:pt x="318" y="318"/>
                    </a:lnTo>
                    <a:lnTo>
                      <a:pt x="319" y="315"/>
                    </a:lnTo>
                    <a:lnTo>
                      <a:pt x="319" y="292"/>
                    </a:lnTo>
                    <a:lnTo>
                      <a:pt x="318" y="293"/>
                    </a:lnTo>
                    <a:lnTo>
                      <a:pt x="318" y="283"/>
                    </a:lnTo>
                    <a:lnTo>
                      <a:pt x="319" y="283"/>
                    </a:lnTo>
                    <a:lnTo>
                      <a:pt x="321" y="281"/>
                    </a:lnTo>
                    <a:lnTo>
                      <a:pt x="322" y="283"/>
                    </a:lnTo>
                    <a:lnTo>
                      <a:pt x="322" y="278"/>
                    </a:lnTo>
                    <a:lnTo>
                      <a:pt x="321" y="273"/>
                    </a:lnTo>
                    <a:lnTo>
                      <a:pt x="319" y="275"/>
                    </a:lnTo>
                    <a:lnTo>
                      <a:pt x="319" y="261"/>
                    </a:lnTo>
                    <a:lnTo>
                      <a:pt x="318" y="259"/>
                    </a:lnTo>
                    <a:lnTo>
                      <a:pt x="318" y="258"/>
                    </a:lnTo>
                    <a:lnTo>
                      <a:pt x="319" y="258"/>
                    </a:lnTo>
                    <a:lnTo>
                      <a:pt x="319" y="256"/>
                    </a:lnTo>
                    <a:lnTo>
                      <a:pt x="321" y="256"/>
                    </a:lnTo>
                    <a:lnTo>
                      <a:pt x="321" y="255"/>
                    </a:lnTo>
                    <a:lnTo>
                      <a:pt x="322" y="250"/>
                    </a:lnTo>
                    <a:lnTo>
                      <a:pt x="322" y="227"/>
                    </a:lnTo>
                    <a:lnTo>
                      <a:pt x="321" y="225"/>
                    </a:lnTo>
                    <a:lnTo>
                      <a:pt x="321" y="221"/>
                    </a:lnTo>
                    <a:lnTo>
                      <a:pt x="322" y="221"/>
                    </a:lnTo>
                    <a:lnTo>
                      <a:pt x="322" y="214"/>
                    </a:lnTo>
                    <a:lnTo>
                      <a:pt x="324" y="216"/>
                    </a:lnTo>
                    <a:lnTo>
                      <a:pt x="324" y="203"/>
                    </a:lnTo>
                    <a:lnTo>
                      <a:pt x="322" y="194"/>
                    </a:lnTo>
                    <a:lnTo>
                      <a:pt x="322" y="185"/>
                    </a:lnTo>
                    <a:lnTo>
                      <a:pt x="321" y="185"/>
                    </a:lnTo>
                    <a:lnTo>
                      <a:pt x="321" y="189"/>
                    </a:lnTo>
                    <a:lnTo>
                      <a:pt x="319" y="186"/>
                    </a:lnTo>
                    <a:lnTo>
                      <a:pt x="319" y="123"/>
                    </a:lnTo>
                    <a:lnTo>
                      <a:pt x="318" y="123"/>
                    </a:lnTo>
                    <a:lnTo>
                      <a:pt x="318" y="99"/>
                    </a:lnTo>
                    <a:lnTo>
                      <a:pt x="319" y="106"/>
                    </a:lnTo>
                    <a:lnTo>
                      <a:pt x="319" y="98"/>
                    </a:lnTo>
                    <a:lnTo>
                      <a:pt x="318" y="96"/>
                    </a:lnTo>
                    <a:lnTo>
                      <a:pt x="318" y="87"/>
                    </a:lnTo>
                    <a:lnTo>
                      <a:pt x="319" y="87"/>
                    </a:lnTo>
                    <a:lnTo>
                      <a:pt x="319" y="81"/>
                    </a:lnTo>
                    <a:lnTo>
                      <a:pt x="318" y="79"/>
                    </a:lnTo>
                    <a:lnTo>
                      <a:pt x="318" y="75"/>
                    </a:lnTo>
                    <a:lnTo>
                      <a:pt x="319" y="75"/>
                    </a:lnTo>
                    <a:lnTo>
                      <a:pt x="319" y="64"/>
                    </a:lnTo>
                    <a:lnTo>
                      <a:pt x="318" y="59"/>
                    </a:lnTo>
                    <a:lnTo>
                      <a:pt x="318" y="54"/>
                    </a:lnTo>
                    <a:lnTo>
                      <a:pt x="316" y="51"/>
                    </a:lnTo>
                    <a:lnTo>
                      <a:pt x="318" y="50"/>
                    </a:lnTo>
                    <a:lnTo>
                      <a:pt x="318" y="36"/>
                    </a:lnTo>
                    <a:lnTo>
                      <a:pt x="319" y="33"/>
                    </a:lnTo>
                    <a:lnTo>
                      <a:pt x="313" y="33"/>
                    </a:lnTo>
                    <a:lnTo>
                      <a:pt x="313" y="34"/>
                    </a:lnTo>
                    <a:lnTo>
                      <a:pt x="308" y="34"/>
                    </a:lnTo>
                    <a:lnTo>
                      <a:pt x="307" y="36"/>
                    </a:lnTo>
                    <a:lnTo>
                      <a:pt x="312" y="36"/>
                    </a:lnTo>
                    <a:lnTo>
                      <a:pt x="312" y="37"/>
                    </a:lnTo>
                    <a:lnTo>
                      <a:pt x="296" y="37"/>
                    </a:lnTo>
                    <a:lnTo>
                      <a:pt x="274" y="41"/>
                    </a:lnTo>
                    <a:lnTo>
                      <a:pt x="250" y="41"/>
                    </a:lnTo>
                    <a:lnTo>
                      <a:pt x="251" y="39"/>
                    </a:lnTo>
                    <a:lnTo>
                      <a:pt x="242" y="39"/>
                    </a:lnTo>
                    <a:lnTo>
                      <a:pt x="240" y="41"/>
                    </a:lnTo>
                    <a:lnTo>
                      <a:pt x="202" y="41"/>
                    </a:lnTo>
                    <a:lnTo>
                      <a:pt x="202" y="39"/>
                    </a:lnTo>
                    <a:lnTo>
                      <a:pt x="186" y="39"/>
                    </a:lnTo>
                    <a:lnTo>
                      <a:pt x="181" y="41"/>
                    </a:lnTo>
                    <a:lnTo>
                      <a:pt x="180" y="41"/>
                    </a:lnTo>
                    <a:lnTo>
                      <a:pt x="178" y="39"/>
                    </a:lnTo>
                    <a:lnTo>
                      <a:pt x="172" y="39"/>
                    </a:lnTo>
                    <a:lnTo>
                      <a:pt x="171" y="37"/>
                    </a:lnTo>
                    <a:lnTo>
                      <a:pt x="152" y="37"/>
                    </a:lnTo>
                    <a:lnTo>
                      <a:pt x="136" y="39"/>
                    </a:lnTo>
                    <a:lnTo>
                      <a:pt x="81" y="39"/>
                    </a:lnTo>
                    <a:lnTo>
                      <a:pt x="65" y="41"/>
                    </a:lnTo>
                    <a:lnTo>
                      <a:pt x="43" y="41"/>
                    </a:lnTo>
                    <a:lnTo>
                      <a:pt x="43" y="42"/>
                    </a:lnTo>
                    <a:lnTo>
                      <a:pt x="42" y="44"/>
                    </a:lnTo>
                    <a:lnTo>
                      <a:pt x="42" y="79"/>
                    </a:lnTo>
                    <a:lnTo>
                      <a:pt x="40" y="99"/>
                    </a:lnTo>
                    <a:lnTo>
                      <a:pt x="42" y="98"/>
                    </a:lnTo>
                    <a:lnTo>
                      <a:pt x="42" y="101"/>
                    </a:lnTo>
                    <a:lnTo>
                      <a:pt x="40" y="104"/>
                    </a:lnTo>
                    <a:lnTo>
                      <a:pt x="40" y="110"/>
                    </a:lnTo>
                    <a:lnTo>
                      <a:pt x="42" y="112"/>
                    </a:lnTo>
                    <a:lnTo>
                      <a:pt x="42" y="120"/>
                    </a:lnTo>
                    <a:lnTo>
                      <a:pt x="40" y="117"/>
                    </a:lnTo>
                    <a:lnTo>
                      <a:pt x="40" y="131"/>
                    </a:lnTo>
                    <a:lnTo>
                      <a:pt x="42" y="135"/>
                    </a:lnTo>
                    <a:lnTo>
                      <a:pt x="40" y="132"/>
                    </a:lnTo>
                    <a:lnTo>
                      <a:pt x="40" y="227"/>
                    </a:lnTo>
                    <a:lnTo>
                      <a:pt x="39" y="227"/>
                    </a:lnTo>
                    <a:lnTo>
                      <a:pt x="39" y="239"/>
                    </a:lnTo>
                    <a:lnTo>
                      <a:pt x="40" y="239"/>
                    </a:lnTo>
                    <a:lnTo>
                      <a:pt x="40" y="236"/>
                    </a:lnTo>
                    <a:lnTo>
                      <a:pt x="42" y="235"/>
                    </a:lnTo>
                    <a:lnTo>
                      <a:pt x="42" y="244"/>
                    </a:lnTo>
                    <a:lnTo>
                      <a:pt x="40" y="247"/>
                    </a:lnTo>
                    <a:lnTo>
                      <a:pt x="40" y="280"/>
                    </a:lnTo>
                    <a:lnTo>
                      <a:pt x="42" y="303"/>
                    </a:lnTo>
                    <a:lnTo>
                      <a:pt x="42" y="326"/>
                    </a:lnTo>
                    <a:lnTo>
                      <a:pt x="40" y="328"/>
                    </a:lnTo>
                    <a:lnTo>
                      <a:pt x="40" y="331"/>
                    </a:lnTo>
                    <a:lnTo>
                      <a:pt x="39" y="332"/>
                    </a:lnTo>
                    <a:lnTo>
                      <a:pt x="40" y="338"/>
                    </a:lnTo>
                    <a:lnTo>
                      <a:pt x="39" y="338"/>
                    </a:lnTo>
                    <a:lnTo>
                      <a:pt x="39" y="348"/>
                    </a:lnTo>
                    <a:lnTo>
                      <a:pt x="40" y="349"/>
                    </a:lnTo>
                    <a:lnTo>
                      <a:pt x="40" y="340"/>
                    </a:lnTo>
                    <a:lnTo>
                      <a:pt x="42" y="337"/>
                    </a:lnTo>
                    <a:lnTo>
                      <a:pt x="42" y="345"/>
                    </a:lnTo>
                    <a:lnTo>
                      <a:pt x="40" y="354"/>
                    </a:lnTo>
                    <a:lnTo>
                      <a:pt x="40" y="368"/>
                    </a:lnTo>
                    <a:lnTo>
                      <a:pt x="42" y="368"/>
                    </a:lnTo>
                    <a:lnTo>
                      <a:pt x="42" y="486"/>
                    </a:lnTo>
                    <a:lnTo>
                      <a:pt x="40" y="491"/>
                    </a:lnTo>
                    <a:lnTo>
                      <a:pt x="40" y="560"/>
                    </a:lnTo>
                    <a:lnTo>
                      <a:pt x="39" y="563"/>
                    </a:lnTo>
                    <a:lnTo>
                      <a:pt x="40" y="573"/>
                    </a:lnTo>
                    <a:lnTo>
                      <a:pt x="40" y="585"/>
                    </a:lnTo>
                    <a:lnTo>
                      <a:pt x="42" y="585"/>
                    </a:lnTo>
                    <a:lnTo>
                      <a:pt x="42" y="635"/>
                    </a:lnTo>
                    <a:lnTo>
                      <a:pt x="40" y="636"/>
                    </a:lnTo>
                    <a:lnTo>
                      <a:pt x="42" y="672"/>
                    </a:lnTo>
                    <a:lnTo>
                      <a:pt x="42" y="745"/>
                    </a:lnTo>
                    <a:lnTo>
                      <a:pt x="40" y="765"/>
                    </a:lnTo>
                    <a:lnTo>
                      <a:pt x="40" y="782"/>
                    </a:lnTo>
                    <a:lnTo>
                      <a:pt x="39" y="802"/>
                    </a:lnTo>
                    <a:lnTo>
                      <a:pt x="39" y="810"/>
                    </a:lnTo>
                    <a:lnTo>
                      <a:pt x="40" y="810"/>
                    </a:lnTo>
                    <a:lnTo>
                      <a:pt x="40" y="1043"/>
                    </a:lnTo>
                    <a:lnTo>
                      <a:pt x="39" y="1076"/>
                    </a:lnTo>
                    <a:lnTo>
                      <a:pt x="39" y="1135"/>
                    </a:lnTo>
                    <a:lnTo>
                      <a:pt x="37" y="1153"/>
                    </a:lnTo>
                    <a:lnTo>
                      <a:pt x="39" y="1150"/>
                    </a:lnTo>
                    <a:lnTo>
                      <a:pt x="39" y="1156"/>
                    </a:lnTo>
                    <a:lnTo>
                      <a:pt x="37" y="1158"/>
                    </a:lnTo>
                    <a:lnTo>
                      <a:pt x="36" y="1156"/>
                    </a:lnTo>
                    <a:lnTo>
                      <a:pt x="37" y="1163"/>
                    </a:lnTo>
                    <a:lnTo>
                      <a:pt x="37" y="1175"/>
                    </a:lnTo>
                    <a:lnTo>
                      <a:pt x="39" y="1170"/>
                    </a:lnTo>
                    <a:lnTo>
                      <a:pt x="37" y="1197"/>
                    </a:lnTo>
                    <a:lnTo>
                      <a:pt x="37" y="1254"/>
                    </a:lnTo>
                    <a:lnTo>
                      <a:pt x="36" y="1257"/>
                    </a:lnTo>
                    <a:lnTo>
                      <a:pt x="36" y="1259"/>
                    </a:lnTo>
                    <a:lnTo>
                      <a:pt x="37" y="1259"/>
                    </a:lnTo>
                    <a:lnTo>
                      <a:pt x="37" y="1257"/>
                    </a:lnTo>
                    <a:lnTo>
                      <a:pt x="39" y="1257"/>
                    </a:lnTo>
                    <a:lnTo>
                      <a:pt x="42" y="1259"/>
                    </a:lnTo>
                    <a:lnTo>
                      <a:pt x="51" y="1259"/>
                    </a:lnTo>
                    <a:lnTo>
                      <a:pt x="53" y="1260"/>
                    </a:lnTo>
                    <a:lnTo>
                      <a:pt x="78" y="1260"/>
                    </a:lnTo>
                    <a:lnTo>
                      <a:pt x="76" y="1262"/>
                    </a:lnTo>
                    <a:lnTo>
                      <a:pt x="102" y="1262"/>
                    </a:lnTo>
                    <a:lnTo>
                      <a:pt x="124" y="1263"/>
                    </a:lnTo>
                    <a:lnTo>
                      <a:pt x="147" y="1267"/>
                    </a:lnTo>
                    <a:lnTo>
                      <a:pt x="175" y="1268"/>
                    </a:lnTo>
                    <a:lnTo>
                      <a:pt x="172" y="1268"/>
                    </a:lnTo>
                    <a:lnTo>
                      <a:pt x="169" y="1270"/>
                    </a:lnTo>
                    <a:lnTo>
                      <a:pt x="181" y="1270"/>
                    </a:lnTo>
                    <a:lnTo>
                      <a:pt x="180" y="1271"/>
                    </a:lnTo>
                    <a:lnTo>
                      <a:pt x="183" y="1271"/>
                    </a:lnTo>
                    <a:lnTo>
                      <a:pt x="184" y="1270"/>
                    </a:lnTo>
                    <a:lnTo>
                      <a:pt x="197" y="1270"/>
                    </a:lnTo>
                    <a:lnTo>
                      <a:pt x="198" y="1271"/>
                    </a:lnTo>
                    <a:lnTo>
                      <a:pt x="242" y="1271"/>
                    </a:lnTo>
                    <a:lnTo>
                      <a:pt x="243" y="1273"/>
                    </a:lnTo>
                    <a:lnTo>
                      <a:pt x="242" y="1273"/>
                    </a:lnTo>
                    <a:lnTo>
                      <a:pt x="245" y="1274"/>
                    </a:lnTo>
                    <a:lnTo>
                      <a:pt x="251" y="1274"/>
                    </a:lnTo>
                    <a:lnTo>
                      <a:pt x="254" y="1273"/>
                    </a:lnTo>
                    <a:lnTo>
                      <a:pt x="259" y="1273"/>
                    </a:lnTo>
                    <a:lnTo>
                      <a:pt x="260" y="1274"/>
                    </a:lnTo>
                    <a:lnTo>
                      <a:pt x="274" y="1273"/>
                    </a:lnTo>
                    <a:lnTo>
                      <a:pt x="273" y="1274"/>
                    </a:lnTo>
                    <a:lnTo>
                      <a:pt x="281" y="1274"/>
                    </a:lnTo>
                    <a:lnTo>
                      <a:pt x="281" y="1276"/>
                    </a:lnTo>
                    <a:lnTo>
                      <a:pt x="279" y="1276"/>
                    </a:lnTo>
                    <a:lnTo>
                      <a:pt x="288" y="1277"/>
                    </a:lnTo>
                    <a:lnTo>
                      <a:pt x="287" y="1277"/>
                    </a:lnTo>
                    <a:lnTo>
                      <a:pt x="287" y="1279"/>
                    </a:lnTo>
                    <a:lnTo>
                      <a:pt x="305" y="1279"/>
                    </a:lnTo>
                    <a:lnTo>
                      <a:pt x="308" y="1277"/>
                    </a:lnTo>
                    <a:lnTo>
                      <a:pt x="313" y="1277"/>
                    </a:lnTo>
                    <a:lnTo>
                      <a:pt x="315" y="1279"/>
                    </a:lnTo>
                    <a:lnTo>
                      <a:pt x="322" y="1279"/>
                    </a:lnTo>
                    <a:lnTo>
                      <a:pt x="324" y="1276"/>
                    </a:lnTo>
                    <a:lnTo>
                      <a:pt x="325" y="1276"/>
                    </a:lnTo>
                    <a:lnTo>
                      <a:pt x="327" y="1277"/>
                    </a:lnTo>
                    <a:lnTo>
                      <a:pt x="329" y="1277"/>
                    </a:lnTo>
                    <a:lnTo>
                      <a:pt x="329" y="1279"/>
                    </a:lnTo>
                    <a:lnTo>
                      <a:pt x="327" y="1280"/>
                    </a:lnTo>
                    <a:lnTo>
                      <a:pt x="329" y="1282"/>
                    </a:lnTo>
                    <a:lnTo>
                      <a:pt x="319" y="1282"/>
                    </a:lnTo>
                    <a:lnTo>
                      <a:pt x="319" y="1284"/>
                    </a:lnTo>
                    <a:lnTo>
                      <a:pt x="315" y="1284"/>
                    </a:lnTo>
                    <a:lnTo>
                      <a:pt x="312" y="1285"/>
                    </a:lnTo>
                    <a:lnTo>
                      <a:pt x="308" y="1285"/>
                    </a:lnTo>
                    <a:lnTo>
                      <a:pt x="287" y="1287"/>
                    </a:lnTo>
                    <a:lnTo>
                      <a:pt x="259" y="1288"/>
                    </a:lnTo>
                    <a:lnTo>
                      <a:pt x="228" y="1290"/>
                    </a:lnTo>
                    <a:lnTo>
                      <a:pt x="191" y="1291"/>
                    </a:lnTo>
                    <a:lnTo>
                      <a:pt x="150" y="1293"/>
                    </a:lnTo>
                    <a:lnTo>
                      <a:pt x="109" y="1293"/>
                    </a:lnTo>
                    <a:lnTo>
                      <a:pt x="65" y="1294"/>
                    </a:lnTo>
                    <a:lnTo>
                      <a:pt x="0" y="1294"/>
                    </a:lnTo>
                    <a:lnTo>
                      <a:pt x="0" y="1048"/>
                    </a:lnTo>
                    <a:lnTo>
                      <a:pt x="2" y="1023"/>
                    </a:lnTo>
                    <a:lnTo>
                      <a:pt x="2" y="986"/>
                    </a:lnTo>
                    <a:lnTo>
                      <a:pt x="3" y="983"/>
                    </a:lnTo>
                    <a:lnTo>
                      <a:pt x="3" y="972"/>
                    </a:lnTo>
                    <a:lnTo>
                      <a:pt x="2" y="970"/>
                    </a:lnTo>
                    <a:lnTo>
                      <a:pt x="3" y="970"/>
                    </a:lnTo>
                    <a:lnTo>
                      <a:pt x="3" y="969"/>
                    </a:lnTo>
                    <a:lnTo>
                      <a:pt x="5" y="965"/>
                    </a:lnTo>
                    <a:lnTo>
                      <a:pt x="5" y="956"/>
                    </a:lnTo>
                    <a:lnTo>
                      <a:pt x="3" y="931"/>
                    </a:lnTo>
                    <a:lnTo>
                      <a:pt x="3" y="920"/>
                    </a:lnTo>
                    <a:lnTo>
                      <a:pt x="2" y="908"/>
                    </a:lnTo>
                    <a:lnTo>
                      <a:pt x="3" y="900"/>
                    </a:lnTo>
                    <a:lnTo>
                      <a:pt x="3" y="804"/>
                    </a:lnTo>
                    <a:lnTo>
                      <a:pt x="2" y="771"/>
                    </a:lnTo>
                    <a:lnTo>
                      <a:pt x="3" y="764"/>
                    </a:lnTo>
                    <a:lnTo>
                      <a:pt x="3" y="731"/>
                    </a:lnTo>
                    <a:lnTo>
                      <a:pt x="5" y="730"/>
                    </a:lnTo>
                    <a:lnTo>
                      <a:pt x="3" y="722"/>
                    </a:lnTo>
                    <a:lnTo>
                      <a:pt x="5" y="720"/>
                    </a:lnTo>
                    <a:lnTo>
                      <a:pt x="5" y="709"/>
                    </a:lnTo>
                    <a:lnTo>
                      <a:pt x="3" y="708"/>
                    </a:lnTo>
                    <a:lnTo>
                      <a:pt x="5" y="708"/>
                    </a:lnTo>
                    <a:lnTo>
                      <a:pt x="5" y="705"/>
                    </a:lnTo>
                    <a:lnTo>
                      <a:pt x="3" y="702"/>
                    </a:lnTo>
                    <a:lnTo>
                      <a:pt x="3" y="697"/>
                    </a:lnTo>
                    <a:lnTo>
                      <a:pt x="5" y="697"/>
                    </a:lnTo>
                    <a:lnTo>
                      <a:pt x="3" y="680"/>
                    </a:lnTo>
                    <a:lnTo>
                      <a:pt x="3" y="666"/>
                    </a:lnTo>
                    <a:lnTo>
                      <a:pt x="2" y="650"/>
                    </a:lnTo>
                    <a:lnTo>
                      <a:pt x="3" y="650"/>
                    </a:lnTo>
                    <a:lnTo>
                      <a:pt x="2" y="644"/>
                    </a:lnTo>
                    <a:lnTo>
                      <a:pt x="3" y="640"/>
                    </a:lnTo>
                    <a:lnTo>
                      <a:pt x="3" y="636"/>
                    </a:lnTo>
                    <a:lnTo>
                      <a:pt x="5" y="632"/>
                    </a:lnTo>
                    <a:lnTo>
                      <a:pt x="3" y="622"/>
                    </a:lnTo>
                    <a:lnTo>
                      <a:pt x="3" y="565"/>
                    </a:lnTo>
                    <a:lnTo>
                      <a:pt x="5" y="540"/>
                    </a:lnTo>
                    <a:lnTo>
                      <a:pt x="5" y="534"/>
                    </a:lnTo>
                    <a:lnTo>
                      <a:pt x="3" y="526"/>
                    </a:lnTo>
                    <a:lnTo>
                      <a:pt x="3" y="492"/>
                    </a:lnTo>
                    <a:lnTo>
                      <a:pt x="2" y="461"/>
                    </a:lnTo>
                    <a:lnTo>
                      <a:pt x="3" y="419"/>
                    </a:lnTo>
                    <a:lnTo>
                      <a:pt x="5" y="376"/>
                    </a:lnTo>
                    <a:lnTo>
                      <a:pt x="6" y="335"/>
                    </a:lnTo>
                    <a:lnTo>
                      <a:pt x="3" y="331"/>
                    </a:lnTo>
                    <a:lnTo>
                      <a:pt x="3" y="329"/>
                    </a:lnTo>
                    <a:lnTo>
                      <a:pt x="5" y="329"/>
                    </a:lnTo>
                    <a:lnTo>
                      <a:pt x="5" y="326"/>
                    </a:lnTo>
                    <a:lnTo>
                      <a:pt x="6" y="323"/>
                    </a:lnTo>
                    <a:lnTo>
                      <a:pt x="6" y="320"/>
                    </a:lnTo>
                    <a:lnTo>
                      <a:pt x="5" y="317"/>
                    </a:lnTo>
                    <a:lnTo>
                      <a:pt x="3" y="315"/>
                    </a:lnTo>
                    <a:lnTo>
                      <a:pt x="5" y="306"/>
                    </a:lnTo>
                    <a:lnTo>
                      <a:pt x="3" y="301"/>
                    </a:lnTo>
                    <a:lnTo>
                      <a:pt x="3" y="293"/>
                    </a:lnTo>
                    <a:lnTo>
                      <a:pt x="5" y="284"/>
                    </a:lnTo>
                    <a:lnTo>
                      <a:pt x="3" y="276"/>
                    </a:lnTo>
                    <a:lnTo>
                      <a:pt x="3" y="275"/>
                    </a:lnTo>
                    <a:lnTo>
                      <a:pt x="5" y="272"/>
                    </a:lnTo>
                    <a:lnTo>
                      <a:pt x="5" y="262"/>
                    </a:lnTo>
                    <a:lnTo>
                      <a:pt x="3" y="259"/>
                    </a:lnTo>
                    <a:lnTo>
                      <a:pt x="3" y="255"/>
                    </a:lnTo>
                    <a:lnTo>
                      <a:pt x="6" y="255"/>
                    </a:lnTo>
                    <a:lnTo>
                      <a:pt x="6" y="248"/>
                    </a:lnTo>
                    <a:lnTo>
                      <a:pt x="5" y="248"/>
                    </a:lnTo>
                    <a:lnTo>
                      <a:pt x="5" y="245"/>
                    </a:lnTo>
                    <a:lnTo>
                      <a:pt x="3" y="242"/>
                    </a:lnTo>
                    <a:lnTo>
                      <a:pt x="3" y="227"/>
                    </a:lnTo>
                    <a:lnTo>
                      <a:pt x="5" y="222"/>
                    </a:lnTo>
                    <a:lnTo>
                      <a:pt x="5" y="219"/>
                    </a:lnTo>
                    <a:lnTo>
                      <a:pt x="6" y="214"/>
                    </a:lnTo>
                    <a:lnTo>
                      <a:pt x="6" y="210"/>
                    </a:lnTo>
                    <a:lnTo>
                      <a:pt x="5" y="205"/>
                    </a:lnTo>
                    <a:lnTo>
                      <a:pt x="5" y="200"/>
                    </a:lnTo>
                    <a:lnTo>
                      <a:pt x="3" y="202"/>
                    </a:lnTo>
                    <a:lnTo>
                      <a:pt x="3" y="197"/>
                    </a:lnTo>
                    <a:lnTo>
                      <a:pt x="5" y="196"/>
                    </a:lnTo>
                    <a:lnTo>
                      <a:pt x="6" y="199"/>
                    </a:lnTo>
                    <a:lnTo>
                      <a:pt x="6" y="191"/>
                    </a:lnTo>
                    <a:lnTo>
                      <a:pt x="5" y="188"/>
                    </a:lnTo>
                    <a:lnTo>
                      <a:pt x="5" y="183"/>
                    </a:lnTo>
                    <a:lnTo>
                      <a:pt x="3" y="189"/>
                    </a:lnTo>
                    <a:lnTo>
                      <a:pt x="5" y="155"/>
                    </a:lnTo>
                    <a:lnTo>
                      <a:pt x="5" y="149"/>
                    </a:lnTo>
                    <a:lnTo>
                      <a:pt x="3" y="144"/>
                    </a:lnTo>
                    <a:lnTo>
                      <a:pt x="3" y="134"/>
                    </a:lnTo>
                    <a:lnTo>
                      <a:pt x="5" y="127"/>
                    </a:lnTo>
                    <a:lnTo>
                      <a:pt x="5" y="124"/>
                    </a:lnTo>
                    <a:lnTo>
                      <a:pt x="3" y="115"/>
                    </a:lnTo>
                    <a:lnTo>
                      <a:pt x="5" y="112"/>
                    </a:lnTo>
                    <a:lnTo>
                      <a:pt x="5" y="98"/>
                    </a:lnTo>
                    <a:lnTo>
                      <a:pt x="3" y="103"/>
                    </a:lnTo>
                    <a:lnTo>
                      <a:pt x="3" y="87"/>
                    </a:lnTo>
                    <a:lnTo>
                      <a:pt x="5" y="87"/>
                    </a:lnTo>
                    <a:lnTo>
                      <a:pt x="5" y="36"/>
                    </a:lnTo>
                    <a:lnTo>
                      <a:pt x="3" y="17"/>
                    </a:lnTo>
                    <a:lnTo>
                      <a:pt x="5" y="13"/>
                    </a:lnTo>
                    <a:lnTo>
                      <a:pt x="5" y="6"/>
                    </a:lnTo>
                    <a:lnTo>
                      <a:pt x="3" y="2"/>
                    </a:lnTo>
                    <a:lnTo>
                      <a:pt x="23"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24" name="Freeform 176">
                <a:extLst>
                  <a:ext uri="{FF2B5EF4-FFF2-40B4-BE49-F238E27FC236}">
                    <a16:creationId xmlns:a16="http://schemas.microsoft.com/office/drawing/2014/main" id="{6BF39BAA-54F8-4885-9A19-88C132689478}"/>
                  </a:ext>
                </a:extLst>
              </p:cNvPr>
              <p:cNvSpPr>
                <a:spLocks noEditPoints="1"/>
              </p:cNvSpPr>
              <p:nvPr/>
            </p:nvSpPr>
            <p:spPr bwMode="auto">
              <a:xfrm>
                <a:off x="4805363" y="2304684"/>
                <a:ext cx="549275" cy="2526082"/>
              </a:xfrm>
              <a:custGeom>
                <a:avLst/>
                <a:gdLst/>
                <a:ahLst/>
                <a:cxnLst>
                  <a:cxn ang="0">
                    <a:pos x="321" y="211"/>
                  </a:cxn>
                  <a:cxn ang="0">
                    <a:pos x="346" y="76"/>
                  </a:cxn>
                  <a:cxn ang="0">
                    <a:pos x="225" y="35"/>
                  </a:cxn>
                  <a:cxn ang="0">
                    <a:pos x="45" y="0"/>
                  </a:cxn>
                  <a:cxn ang="0">
                    <a:pos x="138" y="1"/>
                  </a:cxn>
                  <a:cxn ang="0">
                    <a:pos x="184" y="3"/>
                  </a:cxn>
                  <a:cxn ang="0">
                    <a:pos x="267" y="6"/>
                  </a:cxn>
                  <a:cxn ang="0">
                    <a:pos x="305" y="7"/>
                  </a:cxn>
                  <a:cxn ang="0">
                    <a:pos x="344" y="55"/>
                  </a:cxn>
                  <a:cxn ang="0">
                    <a:pos x="344" y="104"/>
                  </a:cxn>
                  <a:cxn ang="0">
                    <a:pos x="344" y="150"/>
                  </a:cxn>
                  <a:cxn ang="0">
                    <a:pos x="339" y="197"/>
                  </a:cxn>
                  <a:cxn ang="0">
                    <a:pos x="341" y="223"/>
                  </a:cxn>
                  <a:cxn ang="0">
                    <a:pos x="339" y="259"/>
                  </a:cxn>
                  <a:cxn ang="0">
                    <a:pos x="336" y="298"/>
                  </a:cxn>
                  <a:cxn ang="0">
                    <a:pos x="335" y="353"/>
                  </a:cxn>
                  <a:cxn ang="0">
                    <a:pos x="333" y="378"/>
                  </a:cxn>
                  <a:cxn ang="0">
                    <a:pos x="333" y="417"/>
                  </a:cxn>
                  <a:cxn ang="0">
                    <a:pos x="330" y="442"/>
                  </a:cxn>
                  <a:cxn ang="0">
                    <a:pos x="325" y="464"/>
                  </a:cxn>
                  <a:cxn ang="0">
                    <a:pos x="319" y="456"/>
                  </a:cxn>
                  <a:cxn ang="0">
                    <a:pos x="325" y="439"/>
                  </a:cxn>
                  <a:cxn ang="0">
                    <a:pos x="322" y="391"/>
                  </a:cxn>
                  <a:cxn ang="0">
                    <a:pos x="319" y="366"/>
                  </a:cxn>
                  <a:cxn ang="0">
                    <a:pos x="324" y="347"/>
                  </a:cxn>
                  <a:cxn ang="0">
                    <a:pos x="319" y="330"/>
                  </a:cxn>
                  <a:cxn ang="0">
                    <a:pos x="327" y="321"/>
                  </a:cxn>
                  <a:cxn ang="0">
                    <a:pos x="322" y="302"/>
                  </a:cxn>
                  <a:cxn ang="0">
                    <a:pos x="321" y="267"/>
                  </a:cxn>
                  <a:cxn ang="0">
                    <a:pos x="324" y="231"/>
                  </a:cxn>
                  <a:cxn ang="0">
                    <a:pos x="321" y="186"/>
                  </a:cxn>
                  <a:cxn ang="0">
                    <a:pos x="316" y="147"/>
                  </a:cxn>
                  <a:cxn ang="0">
                    <a:pos x="322" y="125"/>
                  </a:cxn>
                  <a:cxn ang="0">
                    <a:pos x="319" y="93"/>
                  </a:cxn>
                  <a:cxn ang="0">
                    <a:pos x="318" y="43"/>
                  </a:cxn>
                  <a:cxn ang="0">
                    <a:pos x="316" y="35"/>
                  </a:cxn>
                  <a:cxn ang="0">
                    <a:pos x="304" y="31"/>
                  </a:cxn>
                  <a:cxn ang="0">
                    <a:pos x="282" y="29"/>
                  </a:cxn>
                  <a:cxn ang="0">
                    <a:pos x="253" y="34"/>
                  </a:cxn>
                  <a:cxn ang="0">
                    <a:pos x="191" y="34"/>
                  </a:cxn>
                  <a:cxn ang="0">
                    <a:pos x="141" y="42"/>
                  </a:cxn>
                  <a:cxn ang="0">
                    <a:pos x="85" y="37"/>
                  </a:cxn>
                  <a:cxn ang="0">
                    <a:pos x="42" y="73"/>
                  </a:cxn>
                  <a:cxn ang="0">
                    <a:pos x="39" y="122"/>
                  </a:cxn>
                  <a:cxn ang="0">
                    <a:pos x="39" y="173"/>
                  </a:cxn>
                  <a:cxn ang="0">
                    <a:pos x="40" y="274"/>
                  </a:cxn>
                  <a:cxn ang="0">
                    <a:pos x="39" y="388"/>
                  </a:cxn>
                  <a:cxn ang="0">
                    <a:pos x="119" y="465"/>
                  </a:cxn>
                  <a:cxn ang="0">
                    <a:pos x="205" y="470"/>
                  </a:cxn>
                  <a:cxn ang="0">
                    <a:pos x="287" y="479"/>
                  </a:cxn>
                  <a:cxn ang="0">
                    <a:pos x="308" y="487"/>
                  </a:cxn>
                  <a:cxn ang="0">
                    <a:pos x="329" y="488"/>
                  </a:cxn>
                  <a:cxn ang="0">
                    <a:pos x="53" y="501"/>
                  </a:cxn>
                  <a:cxn ang="0">
                    <a:pos x="3" y="479"/>
                  </a:cxn>
                  <a:cxn ang="0">
                    <a:pos x="3" y="371"/>
                  </a:cxn>
                  <a:cxn ang="0">
                    <a:pos x="3" y="326"/>
                  </a:cxn>
                  <a:cxn ang="0">
                    <a:pos x="3" y="195"/>
                  </a:cxn>
                  <a:cxn ang="0">
                    <a:pos x="3" y="153"/>
                  </a:cxn>
                  <a:cxn ang="0">
                    <a:pos x="3" y="118"/>
                  </a:cxn>
                  <a:cxn ang="0">
                    <a:pos x="2" y="77"/>
                  </a:cxn>
                  <a:cxn ang="0">
                    <a:pos x="16" y="1"/>
                  </a:cxn>
                </a:cxnLst>
                <a:rect l="0" t="0" r="r" b="b"/>
                <a:pathLst>
                  <a:path w="346" h="502">
                    <a:moveTo>
                      <a:pt x="321" y="468"/>
                    </a:moveTo>
                    <a:lnTo>
                      <a:pt x="322" y="468"/>
                    </a:lnTo>
                    <a:lnTo>
                      <a:pt x="321" y="470"/>
                    </a:lnTo>
                    <a:lnTo>
                      <a:pt x="321" y="468"/>
                    </a:lnTo>
                    <a:close/>
                    <a:moveTo>
                      <a:pt x="327" y="434"/>
                    </a:moveTo>
                    <a:lnTo>
                      <a:pt x="329" y="434"/>
                    </a:lnTo>
                    <a:lnTo>
                      <a:pt x="329" y="436"/>
                    </a:lnTo>
                    <a:lnTo>
                      <a:pt x="327" y="434"/>
                    </a:lnTo>
                    <a:close/>
                    <a:moveTo>
                      <a:pt x="333" y="417"/>
                    </a:moveTo>
                    <a:lnTo>
                      <a:pt x="333" y="419"/>
                    </a:lnTo>
                    <a:lnTo>
                      <a:pt x="333" y="417"/>
                    </a:lnTo>
                    <a:close/>
                    <a:moveTo>
                      <a:pt x="321" y="211"/>
                    </a:moveTo>
                    <a:lnTo>
                      <a:pt x="319" y="214"/>
                    </a:lnTo>
                    <a:lnTo>
                      <a:pt x="321" y="211"/>
                    </a:lnTo>
                    <a:close/>
                    <a:moveTo>
                      <a:pt x="3" y="108"/>
                    </a:moveTo>
                    <a:lnTo>
                      <a:pt x="3" y="110"/>
                    </a:lnTo>
                    <a:lnTo>
                      <a:pt x="2" y="110"/>
                    </a:lnTo>
                    <a:lnTo>
                      <a:pt x="3" y="108"/>
                    </a:lnTo>
                    <a:close/>
                    <a:moveTo>
                      <a:pt x="318" y="83"/>
                    </a:moveTo>
                    <a:lnTo>
                      <a:pt x="319" y="83"/>
                    </a:lnTo>
                    <a:lnTo>
                      <a:pt x="318" y="85"/>
                    </a:lnTo>
                    <a:lnTo>
                      <a:pt x="318" y="83"/>
                    </a:lnTo>
                    <a:close/>
                    <a:moveTo>
                      <a:pt x="344" y="76"/>
                    </a:moveTo>
                    <a:lnTo>
                      <a:pt x="346" y="76"/>
                    </a:lnTo>
                    <a:lnTo>
                      <a:pt x="346" y="77"/>
                    </a:lnTo>
                    <a:lnTo>
                      <a:pt x="344" y="76"/>
                    </a:lnTo>
                    <a:close/>
                    <a:moveTo>
                      <a:pt x="166" y="35"/>
                    </a:moveTo>
                    <a:lnTo>
                      <a:pt x="167" y="37"/>
                    </a:lnTo>
                    <a:lnTo>
                      <a:pt x="164" y="37"/>
                    </a:lnTo>
                    <a:lnTo>
                      <a:pt x="166" y="35"/>
                    </a:lnTo>
                    <a:close/>
                    <a:moveTo>
                      <a:pt x="225" y="35"/>
                    </a:moveTo>
                    <a:lnTo>
                      <a:pt x="223" y="35"/>
                    </a:lnTo>
                    <a:lnTo>
                      <a:pt x="225" y="35"/>
                    </a:lnTo>
                    <a:close/>
                    <a:moveTo>
                      <a:pt x="225" y="34"/>
                    </a:moveTo>
                    <a:lnTo>
                      <a:pt x="226" y="34"/>
                    </a:lnTo>
                    <a:lnTo>
                      <a:pt x="225" y="35"/>
                    </a:lnTo>
                    <a:lnTo>
                      <a:pt x="225" y="34"/>
                    </a:lnTo>
                    <a:close/>
                    <a:moveTo>
                      <a:pt x="267" y="29"/>
                    </a:moveTo>
                    <a:lnTo>
                      <a:pt x="270" y="29"/>
                    </a:lnTo>
                    <a:lnTo>
                      <a:pt x="268" y="31"/>
                    </a:lnTo>
                    <a:lnTo>
                      <a:pt x="270" y="31"/>
                    </a:lnTo>
                    <a:lnTo>
                      <a:pt x="270" y="32"/>
                    </a:lnTo>
                    <a:lnTo>
                      <a:pt x="265" y="32"/>
                    </a:lnTo>
                    <a:lnTo>
                      <a:pt x="263" y="34"/>
                    </a:lnTo>
                    <a:lnTo>
                      <a:pt x="262" y="34"/>
                    </a:lnTo>
                    <a:lnTo>
                      <a:pt x="267" y="29"/>
                    </a:lnTo>
                    <a:close/>
                    <a:moveTo>
                      <a:pt x="20" y="0"/>
                    </a:moveTo>
                    <a:lnTo>
                      <a:pt x="45" y="0"/>
                    </a:lnTo>
                    <a:lnTo>
                      <a:pt x="47" y="1"/>
                    </a:lnTo>
                    <a:lnTo>
                      <a:pt x="71" y="1"/>
                    </a:lnTo>
                    <a:lnTo>
                      <a:pt x="74" y="0"/>
                    </a:lnTo>
                    <a:lnTo>
                      <a:pt x="74" y="1"/>
                    </a:lnTo>
                    <a:lnTo>
                      <a:pt x="93" y="3"/>
                    </a:lnTo>
                    <a:lnTo>
                      <a:pt x="110" y="4"/>
                    </a:lnTo>
                    <a:lnTo>
                      <a:pt x="110" y="3"/>
                    </a:lnTo>
                    <a:lnTo>
                      <a:pt x="115" y="3"/>
                    </a:lnTo>
                    <a:lnTo>
                      <a:pt x="116" y="4"/>
                    </a:lnTo>
                    <a:lnTo>
                      <a:pt x="124" y="3"/>
                    </a:lnTo>
                    <a:lnTo>
                      <a:pt x="130" y="3"/>
                    </a:lnTo>
                    <a:lnTo>
                      <a:pt x="138" y="1"/>
                    </a:lnTo>
                    <a:lnTo>
                      <a:pt x="138" y="3"/>
                    </a:lnTo>
                    <a:lnTo>
                      <a:pt x="146" y="3"/>
                    </a:lnTo>
                    <a:lnTo>
                      <a:pt x="149" y="1"/>
                    </a:lnTo>
                    <a:lnTo>
                      <a:pt x="150" y="1"/>
                    </a:lnTo>
                    <a:lnTo>
                      <a:pt x="152" y="3"/>
                    </a:lnTo>
                    <a:lnTo>
                      <a:pt x="163" y="3"/>
                    </a:lnTo>
                    <a:lnTo>
                      <a:pt x="166" y="1"/>
                    </a:lnTo>
                    <a:lnTo>
                      <a:pt x="166" y="3"/>
                    </a:lnTo>
                    <a:lnTo>
                      <a:pt x="178" y="3"/>
                    </a:lnTo>
                    <a:lnTo>
                      <a:pt x="178" y="4"/>
                    </a:lnTo>
                    <a:lnTo>
                      <a:pt x="181" y="4"/>
                    </a:lnTo>
                    <a:lnTo>
                      <a:pt x="184" y="3"/>
                    </a:lnTo>
                    <a:lnTo>
                      <a:pt x="189" y="1"/>
                    </a:lnTo>
                    <a:lnTo>
                      <a:pt x="198" y="1"/>
                    </a:lnTo>
                    <a:lnTo>
                      <a:pt x="197" y="3"/>
                    </a:lnTo>
                    <a:lnTo>
                      <a:pt x="239" y="3"/>
                    </a:lnTo>
                    <a:lnTo>
                      <a:pt x="239" y="4"/>
                    </a:lnTo>
                    <a:lnTo>
                      <a:pt x="248" y="1"/>
                    </a:lnTo>
                    <a:lnTo>
                      <a:pt x="246" y="3"/>
                    </a:lnTo>
                    <a:lnTo>
                      <a:pt x="251" y="3"/>
                    </a:lnTo>
                    <a:lnTo>
                      <a:pt x="251" y="4"/>
                    </a:lnTo>
                    <a:lnTo>
                      <a:pt x="256" y="3"/>
                    </a:lnTo>
                    <a:lnTo>
                      <a:pt x="260" y="4"/>
                    </a:lnTo>
                    <a:lnTo>
                      <a:pt x="267" y="6"/>
                    </a:lnTo>
                    <a:lnTo>
                      <a:pt x="273" y="6"/>
                    </a:lnTo>
                    <a:lnTo>
                      <a:pt x="276" y="7"/>
                    </a:lnTo>
                    <a:lnTo>
                      <a:pt x="281" y="7"/>
                    </a:lnTo>
                    <a:lnTo>
                      <a:pt x="284" y="4"/>
                    </a:lnTo>
                    <a:lnTo>
                      <a:pt x="287" y="4"/>
                    </a:lnTo>
                    <a:lnTo>
                      <a:pt x="284" y="6"/>
                    </a:lnTo>
                    <a:lnTo>
                      <a:pt x="288" y="6"/>
                    </a:lnTo>
                    <a:lnTo>
                      <a:pt x="290" y="7"/>
                    </a:lnTo>
                    <a:lnTo>
                      <a:pt x="294" y="7"/>
                    </a:lnTo>
                    <a:lnTo>
                      <a:pt x="294" y="6"/>
                    </a:lnTo>
                    <a:lnTo>
                      <a:pt x="304" y="6"/>
                    </a:lnTo>
                    <a:lnTo>
                      <a:pt x="305" y="7"/>
                    </a:lnTo>
                    <a:lnTo>
                      <a:pt x="307" y="6"/>
                    </a:lnTo>
                    <a:lnTo>
                      <a:pt x="346" y="6"/>
                    </a:lnTo>
                    <a:lnTo>
                      <a:pt x="346" y="10"/>
                    </a:lnTo>
                    <a:lnTo>
                      <a:pt x="344" y="14"/>
                    </a:lnTo>
                    <a:lnTo>
                      <a:pt x="344" y="18"/>
                    </a:lnTo>
                    <a:lnTo>
                      <a:pt x="346" y="18"/>
                    </a:lnTo>
                    <a:lnTo>
                      <a:pt x="346" y="37"/>
                    </a:lnTo>
                    <a:lnTo>
                      <a:pt x="344" y="34"/>
                    </a:lnTo>
                    <a:lnTo>
                      <a:pt x="344" y="48"/>
                    </a:lnTo>
                    <a:lnTo>
                      <a:pt x="342" y="51"/>
                    </a:lnTo>
                    <a:lnTo>
                      <a:pt x="342" y="54"/>
                    </a:lnTo>
                    <a:lnTo>
                      <a:pt x="344" y="55"/>
                    </a:lnTo>
                    <a:lnTo>
                      <a:pt x="344" y="76"/>
                    </a:lnTo>
                    <a:lnTo>
                      <a:pt x="342" y="73"/>
                    </a:lnTo>
                    <a:lnTo>
                      <a:pt x="342" y="74"/>
                    </a:lnTo>
                    <a:lnTo>
                      <a:pt x="344" y="77"/>
                    </a:lnTo>
                    <a:lnTo>
                      <a:pt x="344" y="79"/>
                    </a:lnTo>
                    <a:lnTo>
                      <a:pt x="346" y="80"/>
                    </a:lnTo>
                    <a:lnTo>
                      <a:pt x="346" y="82"/>
                    </a:lnTo>
                    <a:lnTo>
                      <a:pt x="344" y="82"/>
                    </a:lnTo>
                    <a:lnTo>
                      <a:pt x="344" y="83"/>
                    </a:lnTo>
                    <a:lnTo>
                      <a:pt x="346" y="90"/>
                    </a:lnTo>
                    <a:lnTo>
                      <a:pt x="344" y="90"/>
                    </a:lnTo>
                    <a:lnTo>
                      <a:pt x="344" y="104"/>
                    </a:lnTo>
                    <a:lnTo>
                      <a:pt x="342" y="118"/>
                    </a:lnTo>
                    <a:lnTo>
                      <a:pt x="344" y="130"/>
                    </a:lnTo>
                    <a:lnTo>
                      <a:pt x="346" y="128"/>
                    </a:lnTo>
                    <a:lnTo>
                      <a:pt x="346" y="132"/>
                    </a:lnTo>
                    <a:lnTo>
                      <a:pt x="344" y="136"/>
                    </a:lnTo>
                    <a:lnTo>
                      <a:pt x="344" y="139"/>
                    </a:lnTo>
                    <a:lnTo>
                      <a:pt x="342" y="142"/>
                    </a:lnTo>
                    <a:lnTo>
                      <a:pt x="344" y="144"/>
                    </a:lnTo>
                    <a:lnTo>
                      <a:pt x="342" y="146"/>
                    </a:lnTo>
                    <a:lnTo>
                      <a:pt x="344" y="147"/>
                    </a:lnTo>
                    <a:lnTo>
                      <a:pt x="342" y="147"/>
                    </a:lnTo>
                    <a:lnTo>
                      <a:pt x="344" y="150"/>
                    </a:lnTo>
                    <a:lnTo>
                      <a:pt x="342" y="150"/>
                    </a:lnTo>
                    <a:lnTo>
                      <a:pt x="342" y="161"/>
                    </a:lnTo>
                    <a:lnTo>
                      <a:pt x="341" y="161"/>
                    </a:lnTo>
                    <a:lnTo>
                      <a:pt x="341" y="178"/>
                    </a:lnTo>
                    <a:lnTo>
                      <a:pt x="339" y="177"/>
                    </a:lnTo>
                    <a:lnTo>
                      <a:pt x="339" y="180"/>
                    </a:lnTo>
                    <a:lnTo>
                      <a:pt x="341" y="181"/>
                    </a:lnTo>
                    <a:lnTo>
                      <a:pt x="341" y="183"/>
                    </a:lnTo>
                    <a:lnTo>
                      <a:pt x="339" y="187"/>
                    </a:lnTo>
                    <a:lnTo>
                      <a:pt x="341" y="191"/>
                    </a:lnTo>
                    <a:lnTo>
                      <a:pt x="339" y="191"/>
                    </a:lnTo>
                    <a:lnTo>
                      <a:pt x="339" y="197"/>
                    </a:lnTo>
                    <a:lnTo>
                      <a:pt x="341" y="197"/>
                    </a:lnTo>
                    <a:lnTo>
                      <a:pt x="341" y="201"/>
                    </a:lnTo>
                    <a:lnTo>
                      <a:pt x="339" y="201"/>
                    </a:lnTo>
                    <a:lnTo>
                      <a:pt x="339" y="214"/>
                    </a:lnTo>
                    <a:lnTo>
                      <a:pt x="338" y="215"/>
                    </a:lnTo>
                    <a:lnTo>
                      <a:pt x="338" y="217"/>
                    </a:lnTo>
                    <a:lnTo>
                      <a:pt x="339" y="218"/>
                    </a:lnTo>
                    <a:lnTo>
                      <a:pt x="341" y="218"/>
                    </a:lnTo>
                    <a:lnTo>
                      <a:pt x="341" y="220"/>
                    </a:lnTo>
                    <a:lnTo>
                      <a:pt x="339" y="222"/>
                    </a:lnTo>
                    <a:lnTo>
                      <a:pt x="339" y="223"/>
                    </a:lnTo>
                    <a:lnTo>
                      <a:pt x="341" y="223"/>
                    </a:lnTo>
                    <a:lnTo>
                      <a:pt x="341" y="226"/>
                    </a:lnTo>
                    <a:lnTo>
                      <a:pt x="339" y="228"/>
                    </a:lnTo>
                    <a:lnTo>
                      <a:pt x="339" y="231"/>
                    </a:lnTo>
                    <a:lnTo>
                      <a:pt x="338" y="229"/>
                    </a:lnTo>
                    <a:lnTo>
                      <a:pt x="338" y="232"/>
                    </a:lnTo>
                    <a:lnTo>
                      <a:pt x="339" y="234"/>
                    </a:lnTo>
                    <a:lnTo>
                      <a:pt x="339" y="246"/>
                    </a:lnTo>
                    <a:lnTo>
                      <a:pt x="338" y="246"/>
                    </a:lnTo>
                    <a:lnTo>
                      <a:pt x="339" y="249"/>
                    </a:lnTo>
                    <a:lnTo>
                      <a:pt x="338" y="248"/>
                    </a:lnTo>
                    <a:lnTo>
                      <a:pt x="338" y="256"/>
                    </a:lnTo>
                    <a:lnTo>
                      <a:pt x="339" y="259"/>
                    </a:lnTo>
                    <a:lnTo>
                      <a:pt x="339" y="263"/>
                    </a:lnTo>
                    <a:lnTo>
                      <a:pt x="338" y="267"/>
                    </a:lnTo>
                    <a:lnTo>
                      <a:pt x="338" y="270"/>
                    </a:lnTo>
                    <a:lnTo>
                      <a:pt x="339" y="271"/>
                    </a:lnTo>
                    <a:lnTo>
                      <a:pt x="339" y="276"/>
                    </a:lnTo>
                    <a:lnTo>
                      <a:pt x="338" y="277"/>
                    </a:lnTo>
                    <a:lnTo>
                      <a:pt x="338" y="284"/>
                    </a:lnTo>
                    <a:lnTo>
                      <a:pt x="339" y="285"/>
                    </a:lnTo>
                    <a:lnTo>
                      <a:pt x="339" y="290"/>
                    </a:lnTo>
                    <a:lnTo>
                      <a:pt x="338" y="293"/>
                    </a:lnTo>
                    <a:lnTo>
                      <a:pt x="338" y="296"/>
                    </a:lnTo>
                    <a:lnTo>
                      <a:pt x="336" y="298"/>
                    </a:lnTo>
                    <a:lnTo>
                      <a:pt x="338" y="302"/>
                    </a:lnTo>
                    <a:lnTo>
                      <a:pt x="338" y="316"/>
                    </a:lnTo>
                    <a:lnTo>
                      <a:pt x="336" y="316"/>
                    </a:lnTo>
                    <a:lnTo>
                      <a:pt x="336" y="332"/>
                    </a:lnTo>
                    <a:lnTo>
                      <a:pt x="338" y="332"/>
                    </a:lnTo>
                    <a:lnTo>
                      <a:pt x="338" y="335"/>
                    </a:lnTo>
                    <a:lnTo>
                      <a:pt x="336" y="335"/>
                    </a:lnTo>
                    <a:lnTo>
                      <a:pt x="336" y="347"/>
                    </a:lnTo>
                    <a:lnTo>
                      <a:pt x="335" y="349"/>
                    </a:lnTo>
                    <a:lnTo>
                      <a:pt x="336" y="350"/>
                    </a:lnTo>
                    <a:lnTo>
                      <a:pt x="335" y="350"/>
                    </a:lnTo>
                    <a:lnTo>
                      <a:pt x="335" y="353"/>
                    </a:lnTo>
                    <a:lnTo>
                      <a:pt x="336" y="353"/>
                    </a:lnTo>
                    <a:lnTo>
                      <a:pt x="336" y="357"/>
                    </a:lnTo>
                    <a:lnTo>
                      <a:pt x="338" y="358"/>
                    </a:lnTo>
                    <a:lnTo>
                      <a:pt x="335" y="361"/>
                    </a:lnTo>
                    <a:lnTo>
                      <a:pt x="336" y="366"/>
                    </a:lnTo>
                    <a:lnTo>
                      <a:pt x="336" y="367"/>
                    </a:lnTo>
                    <a:lnTo>
                      <a:pt x="335" y="366"/>
                    </a:lnTo>
                    <a:lnTo>
                      <a:pt x="333" y="367"/>
                    </a:lnTo>
                    <a:lnTo>
                      <a:pt x="333" y="369"/>
                    </a:lnTo>
                    <a:lnTo>
                      <a:pt x="335" y="372"/>
                    </a:lnTo>
                    <a:lnTo>
                      <a:pt x="335" y="375"/>
                    </a:lnTo>
                    <a:lnTo>
                      <a:pt x="333" y="378"/>
                    </a:lnTo>
                    <a:lnTo>
                      <a:pt x="332" y="378"/>
                    </a:lnTo>
                    <a:lnTo>
                      <a:pt x="332" y="386"/>
                    </a:lnTo>
                    <a:lnTo>
                      <a:pt x="333" y="389"/>
                    </a:lnTo>
                    <a:lnTo>
                      <a:pt x="333" y="395"/>
                    </a:lnTo>
                    <a:lnTo>
                      <a:pt x="332" y="395"/>
                    </a:lnTo>
                    <a:lnTo>
                      <a:pt x="332" y="402"/>
                    </a:lnTo>
                    <a:lnTo>
                      <a:pt x="333" y="405"/>
                    </a:lnTo>
                    <a:lnTo>
                      <a:pt x="333" y="406"/>
                    </a:lnTo>
                    <a:lnTo>
                      <a:pt x="335" y="408"/>
                    </a:lnTo>
                    <a:lnTo>
                      <a:pt x="333" y="409"/>
                    </a:lnTo>
                    <a:lnTo>
                      <a:pt x="332" y="409"/>
                    </a:lnTo>
                    <a:lnTo>
                      <a:pt x="333" y="417"/>
                    </a:lnTo>
                    <a:lnTo>
                      <a:pt x="332" y="417"/>
                    </a:lnTo>
                    <a:lnTo>
                      <a:pt x="332" y="419"/>
                    </a:lnTo>
                    <a:lnTo>
                      <a:pt x="330" y="419"/>
                    </a:lnTo>
                    <a:lnTo>
                      <a:pt x="332" y="426"/>
                    </a:lnTo>
                    <a:lnTo>
                      <a:pt x="330" y="425"/>
                    </a:lnTo>
                    <a:lnTo>
                      <a:pt x="330" y="433"/>
                    </a:lnTo>
                    <a:lnTo>
                      <a:pt x="329" y="431"/>
                    </a:lnTo>
                    <a:lnTo>
                      <a:pt x="329" y="429"/>
                    </a:lnTo>
                    <a:lnTo>
                      <a:pt x="327" y="428"/>
                    </a:lnTo>
                    <a:lnTo>
                      <a:pt x="327" y="434"/>
                    </a:lnTo>
                    <a:lnTo>
                      <a:pt x="329" y="437"/>
                    </a:lnTo>
                    <a:lnTo>
                      <a:pt x="330" y="442"/>
                    </a:lnTo>
                    <a:lnTo>
                      <a:pt x="330" y="447"/>
                    </a:lnTo>
                    <a:lnTo>
                      <a:pt x="329" y="447"/>
                    </a:lnTo>
                    <a:lnTo>
                      <a:pt x="327" y="445"/>
                    </a:lnTo>
                    <a:lnTo>
                      <a:pt x="327" y="448"/>
                    </a:lnTo>
                    <a:lnTo>
                      <a:pt x="325" y="450"/>
                    </a:lnTo>
                    <a:lnTo>
                      <a:pt x="329" y="450"/>
                    </a:lnTo>
                    <a:lnTo>
                      <a:pt x="329" y="453"/>
                    </a:lnTo>
                    <a:lnTo>
                      <a:pt x="325" y="453"/>
                    </a:lnTo>
                    <a:lnTo>
                      <a:pt x="325" y="457"/>
                    </a:lnTo>
                    <a:lnTo>
                      <a:pt x="327" y="457"/>
                    </a:lnTo>
                    <a:lnTo>
                      <a:pt x="325" y="459"/>
                    </a:lnTo>
                    <a:lnTo>
                      <a:pt x="325" y="464"/>
                    </a:lnTo>
                    <a:lnTo>
                      <a:pt x="327" y="465"/>
                    </a:lnTo>
                    <a:lnTo>
                      <a:pt x="325" y="468"/>
                    </a:lnTo>
                    <a:lnTo>
                      <a:pt x="325" y="478"/>
                    </a:lnTo>
                    <a:lnTo>
                      <a:pt x="324" y="481"/>
                    </a:lnTo>
                    <a:lnTo>
                      <a:pt x="324" y="479"/>
                    </a:lnTo>
                    <a:lnTo>
                      <a:pt x="322" y="476"/>
                    </a:lnTo>
                    <a:lnTo>
                      <a:pt x="322" y="471"/>
                    </a:lnTo>
                    <a:lnTo>
                      <a:pt x="324" y="468"/>
                    </a:lnTo>
                    <a:lnTo>
                      <a:pt x="322" y="468"/>
                    </a:lnTo>
                    <a:lnTo>
                      <a:pt x="322" y="461"/>
                    </a:lnTo>
                    <a:lnTo>
                      <a:pt x="319" y="461"/>
                    </a:lnTo>
                    <a:lnTo>
                      <a:pt x="319" y="456"/>
                    </a:lnTo>
                    <a:lnTo>
                      <a:pt x="321" y="457"/>
                    </a:lnTo>
                    <a:lnTo>
                      <a:pt x="321" y="454"/>
                    </a:lnTo>
                    <a:lnTo>
                      <a:pt x="322" y="454"/>
                    </a:lnTo>
                    <a:lnTo>
                      <a:pt x="322" y="450"/>
                    </a:lnTo>
                    <a:lnTo>
                      <a:pt x="319" y="443"/>
                    </a:lnTo>
                    <a:lnTo>
                      <a:pt x="319" y="440"/>
                    </a:lnTo>
                    <a:lnTo>
                      <a:pt x="321" y="439"/>
                    </a:lnTo>
                    <a:lnTo>
                      <a:pt x="321" y="442"/>
                    </a:lnTo>
                    <a:lnTo>
                      <a:pt x="322" y="443"/>
                    </a:lnTo>
                    <a:lnTo>
                      <a:pt x="322" y="440"/>
                    </a:lnTo>
                    <a:lnTo>
                      <a:pt x="324" y="440"/>
                    </a:lnTo>
                    <a:lnTo>
                      <a:pt x="325" y="439"/>
                    </a:lnTo>
                    <a:lnTo>
                      <a:pt x="325" y="436"/>
                    </a:lnTo>
                    <a:lnTo>
                      <a:pt x="324" y="434"/>
                    </a:lnTo>
                    <a:lnTo>
                      <a:pt x="324" y="433"/>
                    </a:lnTo>
                    <a:lnTo>
                      <a:pt x="322" y="434"/>
                    </a:lnTo>
                    <a:lnTo>
                      <a:pt x="322" y="416"/>
                    </a:lnTo>
                    <a:lnTo>
                      <a:pt x="324" y="409"/>
                    </a:lnTo>
                    <a:lnTo>
                      <a:pt x="324" y="408"/>
                    </a:lnTo>
                    <a:lnTo>
                      <a:pt x="322" y="409"/>
                    </a:lnTo>
                    <a:lnTo>
                      <a:pt x="322" y="394"/>
                    </a:lnTo>
                    <a:lnTo>
                      <a:pt x="324" y="394"/>
                    </a:lnTo>
                    <a:lnTo>
                      <a:pt x="324" y="391"/>
                    </a:lnTo>
                    <a:lnTo>
                      <a:pt x="322" y="391"/>
                    </a:lnTo>
                    <a:lnTo>
                      <a:pt x="322" y="386"/>
                    </a:lnTo>
                    <a:lnTo>
                      <a:pt x="324" y="386"/>
                    </a:lnTo>
                    <a:lnTo>
                      <a:pt x="324" y="380"/>
                    </a:lnTo>
                    <a:lnTo>
                      <a:pt x="322" y="375"/>
                    </a:lnTo>
                    <a:lnTo>
                      <a:pt x="324" y="375"/>
                    </a:lnTo>
                    <a:lnTo>
                      <a:pt x="324" y="372"/>
                    </a:lnTo>
                    <a:lnTo>
                      <a:pt x="322" y="374"/>
                    </a:lnTo>
                    <a:lnTo>
                      <a:pt x="322" y="375"/>
                    </a:lnTo>
                    <a:lnTo>
                      <a:pt x="321" y="377"/>
                    </a:lnTo>
                    <a:lnTo>
                      <a:pt x="321" y="374"/>
                    </a:lnTo>
                    <a:lnTo>
                      <a:pt x="319" y="374"/>
                    </a:lnTo>
                    <a:lnTo>
                      <a:pt x="319" y="366"/>
                    </a:lnTo>
                    <a:lnTo>
                      <a:pt x="322" y="369"/>
                    </a:lnTo>
                    <a:lnTo>
                      <a:pt x="322" y="363"/>
                    </a:lnTo>
                    <a:lnTo>
                      <a:pt x="321" y="364"/>
                    </a:lnTo>
                    <a:lnTo>
                      <a:pt x="322" y="360"/>
                    </a:lnTo>
                    <a:lnTo>
                      <a:pt x="324" y="357"/>
                    </a:lnTo>
                    <a:lnTo>
                      <a:pt x="324" y="353"/>
                    </a:lnTo>
                    <a:lnTo>
                      <a:pt x="322" y="355"/>
                    </a:lnTo>
                    <a:lnTo>
                      <a:pt x="322" y="353"/>
                    </a:lnTo>
                    <a:lnTo>
                      <a:pt x="324" y="352"/>
                    </a:lnTo>
                    <a:lnTo>
                      <a:pt x="325" y="353"/>
                    </a:lnTo>
                    <a:lnTo>
                      <a:pt x="325" y="349"/>
                    </a:lnTo>
                    <a:lnTo>
                      <a:pt x="324" y="347"/>
                    </a:lnTo>
                    <a:lnTo>
                      <a:pt x="324" y="344"/>
                    </a:lnTo>
                    <a:lnTo>
                      <a:pt x="322" y="341"/>
                    </a:lnTo>
                    <a:lnTo>
                      <a:pt x="321" y="343"/>
                    </a:lnTo>
                    <a:lnTo>
                      <a:pt x="321" y="335"/>
                    </a:lnTo>
                    <a:lnTo>
                      <a:pt x="319" y="335"/>
                    </a:lnTo>
                    <a:lnTo>
                      <a:pt x="319" y="336"/>
                    </a:lnTo>
                    <a:lnTo>
                      <a:pt x="318" y="336"/>
                    </a:lnTo>
                    <a:lnTo>
                      <a:pt x="318" y="335"/>
                    </a:lnTo>
                    <a:lnTo>
                      <a:pt x="319" y="333"/>
                    </a:lnTo>
                    <a:lnTo>
                      <a:pt x="321" y="333"/>
                    </a:lnTo>
                    <a:lnTo>
                      <a:pt x="321" y="332"/>
                    </a:lnTo>
                    <a:lnTo>
                      <a:pt x="319" y="330"/>
                    </a:lnTo>
                    <a:lnTo>
                      <a:pt x="319" y="326"/>
                    </a:lnTo>
                    <a:lnTo>
                      <a:pt x="321" y="329"/>
                    </a:lnTo>
                    <a:lnTo>
                      <a:pt x="321" y="330"/>
                    </a:lnTo>
                    <a:lnTo>
                      <a:pt x="322" y="333"/>
                    </a:lnTo>
                    <a:lnTo>
                      <a:pt x="322" y="330"/>
                    </a:lnTo>
                    <a:lnTo>
                      <a:pt x="324" y="330"/>
                    </a:lnTo>
                    <a:lnTo>
                      <a:pt x="325" y="332"/>
                    </a:lnTo>
                    <a:lnTo>
                      <a:pt x="325" y="330"/>
                    </a:lnTo>
                    <a:lnTo>
                      <a:pt x="327" y="329"/>
                    </a:lnTo>
                    <a:lnTo>
                      <a:pt x="327" y="326"/>
                    </a:lnTo>
                    <a:lnTo>
                      <a:pt x="324" y="322"/>
                    </a:lnTo>
                    <a:lnTo>
                      <a:pt x="327" y="321"/>
                    </a:lnTo>
                    <a:lnTo>
                      <a:pt x="327" y="316"/>
                    </a:lnTo>
                    <a:lnTo>
                      <a:pt x="325" y="316"/>
                    </a:lnTo>
                    <a:lnTo>
                      <a:pt x="324" y="318"/>
                    </a:lnTo>
                    <a:lnTo>
                      <a:pt x="322" y="318"/>
                    </a:lnTo>
                    <a:lnTo>
                      <a:pt x="322" y="316"/>
                    </a:lnTo>
                    <a:lnTo>
                      <a:pt x="321" y="315"/>
                    </a:lnTo>
                    <a:lnTo>
                      <a:pt x="321" y="313"/>
                    </a:lnTo>
                    <a:lnTo>
                      <a:pt x="322" y="313"/>
                    </a:lnTo>
                    <a:lnTo>
                      <a:pt x="324" y="312"/>
                    </a:lnTo>
                    <a:lnTo>
                      <a:pt x="324" y="308"/>
                    </a:lnTo>
                    <a:lnTo>
                      <a:pt x="322" y="307"/>
                    </a:lnTo>
                    <a:lnTo>
                      <a:pt x="322" y="302"/>
                    </a:lnTo>
                    <a:lnTo>
                      <a:pt x="321" y="302"/>
                    </a:lnTo>
                    <a:lnTo>
                      <a:pt x="321" y="299"/>
                    </a:lnTo>
                    <a:lnTo>
                      <a:pt x="319" y="294"/>
                    </a:lnTo>
                    <a:lnTo>
                      <a:pt x="319" y="287"/>
                    </a:lnTo>
                    <a:lnTo>
                      <a:pt x="321" y="284"/>
                    </a:lnTo>
                    <a:lnTo>
                      <a:pt x="321" y="279"/>
                    </a:lnTo>
                    <a:lnTo>
                      <a:pt x="322" y="279"/>
                    </a:lnTo>
                    <a:lnTo>
                      <a:pt x="324" y="277"/>
                    </a:lnTo>
                    <a:lnTo>
                      <a:pt x="324" y="274"/>
                    </a:lnTo>
                    <a:lnTo>
                      <a:pt x="322" y="273"/>
                    </a:lnTo>
                    <a:lnTo>
                      <a:pt x="322" y="270"/>
                    </a:lnTo>
                    <a:lnTo>
                      <a:pt x="321" y="267"/>
                    </a:lnTo>
                    <a:lnTo>
                      <a:pt x="321" y="265"/>
                    </a:lnTo>
                    <a:lnTo>
                      <a:pt x="322" y="263"/>
                    </a:lnTo>
                    <a:lnTo>
                      <a:pt x="322" y="257"/>
                    </a:lnTo>
                    <a:lnTo>
                      <a:pt x="324" y="257"/>
                    </a:lnTo>
                    <a:lnTo>
                      <a:pt x="324" y="254"/>
                    </a:lnTo>
                    <a:lnTo>
                      <a:pt x="322" y="251"/>
                    </a:lnTo>
                    <a:lnTo>
                      <a:pt x="322" y="248"/>
                    </a:lnTo>
                    <a:lnTo>
                      <a:pt x="321" y="246"/>
                    </a:lnTo>
                    <a:lnTo>
                      <a:pt x="321" y="245"/>
                    </a:lnTo>
                    <a:lnTo>
                      <a:pt x="322" y="245"/>
                    </a:lnTo>
                    <a:lnTo>
                      <a:pt x="322" y="231"/>
                    </a:lnTo>
                    <a:lnTo>
                      <a:pt x="324" y="231"/>
                    </a:lnTo>
                    <a:lnTo>
                      <a:pt x="324" y="228"/>
                    </a:lnTo>
                    <a:lnTo>
                      <a:pt x="322" y="228"/>
                    </a:lnTo>
                    <a:lnTo>
                      <a:pt x="322" y="212"/>
                    </a:lnTo>
                    <a:lnTo>
                      <a:pt x="321" y="211"/>
                    </a:lnTo>
                    <a:lnTo>
                      <a:pt x="322" y="209"/>
                    </a:lnTo>
                    <a:lnTo>
                      <a:pt x="322" y="198"/>
                    </a:lnTo>
                    <a:lnTo>
                      <a:pt x="324" y="198"/>
                    </a:lnTo>
                    <a:lnTo>
                      <a:pt x="324" y="194"/>
                    </a:lnTo>
                    <a:lnTo>
                      <a:pt x="322" y="194"/>
                    </a:lnTo>
                    <a:lnTo>
                      <a:pt x="322" y="195"/>
                    </a:lnTo>
                    <a:lnTo>
                      <a:pt x="321" y="197"/>
                    </a:lnTo>
                    <a:lnTo>
                      <a:pt x="321" y="186"/>
                    </a:lnTo>
                    <a:lnTo>
                      <a:pt x="324" y="183"/>
                    </a:lnTo>
                    <a:lnTo>
                      <a:pt x="325" y="183"/>
                    </a:lnTo>
                    <a:lnTo>
                      <a:pt x="324" y="181"/>
                    </a:lnTo>
                    <a:lnTo>
                      <a:pt x="324" y="178"/>
                    </a:lnTo>
                    <a:lnTo>
                      <a:pt x="322" y="175"/>
                    </a:lnTo>
                    <a:lnTo>
                      <a:pt x="322" y="172"/>
                    </a:lnTo>
                    <a:lnTo>
                      <a:pt x="319" y="166"/>
                    </a:lnTo>
                    <a:lnTo>
                      <a:pt x="319" y="163"/>
                    </a:lnTo>
                    <a:lnTo>
                      <a:pt x="318" y="156"/>
                    </a:lnTo>
                    <a:lnTo>
                      <a:pt x="318" y="158"/>
                    </a:lnTo>
                    <a:lnTo>
                      <a:pt x="316" y="159"/>
                    </a:lnTo>
                    <a:lnTo>
                      <a:pt x="316" y="147"/>
                    </a:lnTo>
                    <a:lnTo>
                      <a:pt x="319" y="147"/>
                    </a:lnTo>
                    <a:lnTo>
                      <a:pt x="319" y="146"/>
                    </a:lnTo>
                    <a:lnTo>
                      <a:pt x="321" y="146"/>
                    </a:lnTo>
                    <a:lnTo>
                      <a:pt x="321" y="142"/>
                    </a:lnTo>
                    <a:lnTo>
                      <a:pt x="319" y="142"/>
                    </a:lnTo>
                    <a:lnTo>
                      <a:pt x="319" y="141"/>
                    </a:lnTo>
                    <a:lnTo>
                      <a:pt x="318" y="139"/>
                    </a:lnTo>
                    <a:lnTo>
                      <a:pt x="322" y="139"/>
                    </a:lnTo>
                    <a:lnTo>
                      <a:pt x="322" y="132"/>
                    </a:lnTo>
                    <a:lnTo>
                      <a:pt x="321" y="132"/>
                    </a:lnTo>
                    <a:lnTo>
                      <a:pt x="321" y="125"/>
                    </a:lnTo>
                    <a:lnTo>
                      <a:pt x="322" y="125"/>
                    </a:lnTo>
                    <a:lnTo>
                      <a:pt x="322" y="118"/>
                    </a:lnTo>
                    <a:lnTo>
                      <a:pt x="321" y="116"/>
                    </a:lnTo>
                    <a:lnTo>
                      <a:pt x="321" y="114"/>
                    </a:lnTo>
                    <a:lnTo>
                      <a:pt x="322" y="114"/>
                    </a:lnTo>
                    <a:lnTo>
                      <a:pt x="322" y="111"/>
                    </a:lnTo>
                    <a:lnTo>
                      <a:pt x="321" y="110"/>
                    </a:lnTo>
                    <a:lnTo>
                      <a:pt x="321" y="107"/>
                    </a:lnTo>
                    <a:lnTo>
                      <a:pt x="319" y="105"/>
                    </a:lnTo>
                    <a:lnTo>
                      <a:pt x="319" y="102"/>
                    </a:lnTo>
                    <a:lnTo>
                      <a:pt x="321" y="102"/>
                    </a:lnTo>
                    <a:lnTo>
                      <a:pt x="321" y="91"/>
                    </a:lnTo>
                    <a:lnTo>
                      <a:pt x="319" y="93"/>
                    </a:lnTo>
                    <a:lnTo>
                      <a:pt x="319" y="82"/>
                    </a:lnTo>
                    <a:lnTo>
                      <a:pt x="321" y="79"/>
                    </a:lnTo>
                    <a:lnTo>
                      <a:pt x="321" y="80"/>
                    </a:lnTo>
                    <a:lnTo>
                      <a:pt x="322" y="80"/>
                    </a:lnTo>
                    <a:lnTo>
                      <a:pt x="322" y="79"/>
                    </a:lnTo>
                    <a:lnTo>
                      <a:pt x="321" y="76"/>
                    </a:lnTo>
                    <a:lnTo>
                      <a:pt x="321" y="73"/>
                    </a:lnTo>
                    <a:lnTo>
                      <a:pt x="318" y="66"/>
                    </a:lnTo>
                    <a:lnTo>
                      <a:pt x="318" y="49"/>
                    </a:lnTo>
                    <a:lnTo>
                      <a:pt x="319" y="46"/>
                    </a:lnTo>
                    <a:lnTo>
                      <a:pt x="319" y="45"/>
                    </a:lnTo>
                    <a:lnTo>
                      <a:pt x="318" y="43"/>
                    </a:lnTo>
                    <a:lnTo>
                      <a:pt x="318" y="42"/>
                    </a:lnTo>
                    <a:lnTo>
                      <a:pt x="319" y="42"/>
                    </a:lnTo>
                    <a:lnTo>
                      <a:pt x="319" y="43"/>
                    </a:lnTo>
                    <a:lnTo>
                      <a:pt x="321" y="43"/>
                    </a:lnTo>
                    <a:lnTo>
                      <a:pt x="321" y="40"/>
                    </a:lnTo>
                    <a:lnTo>
                      <a:pt x="319" y="38"/>
                    </a:lnTo>
                    <a:lnTo>
                      <a:pt x="319" y="35"/>
                    </a:lnTo>
                    <a:lnTo>
                      <a:pt x="318" y="35"/>
                    </a:lnTo>
                    <a:lnTo>
                      <a:pt x="318" y="34"/>
                    </a:lnTo>
                    <a:lnTo>
                      <a:pt x="315" y="34"/>
                    </a:lnTo>
                    <a:lnTo>
                      <a:pt x="315" y="35"/>
                    </a:lnTo>
                    <a:lnTo>
                      <a:pt x="316" y="35"/>
                    </a:lnTo>
                    <a:lnTo>
                      <a:pt x="315" y="37"/>
                    </a:lnTo>
                    <a:lnTo>
                      <a:pt x="313" y="37"/>
                    </a:lnTo>
                    <a:lnTo>
                      <a:pt x="313" y="34"/>
                    </a:lnTo>
                    <a:lnTo>
                      <a:pt x="310" y="34"/>
                    </a:lnTo>
                    <a:lnTo>
                      <a:pt x="310" y="32"/>
                    </a:lnTo>
                    <a:lnTo>
                      <a:pt x="308" y="32"/>
                    </a:lnTo>
                    <a:lnTo>
                      <a:pt x="308" y="34"/>
                    </a:lnTo>
                    <a:lnTo>
                      <a:pt x="304" y="34"/>
                    </a:lnTo>
                    <a:lnTo>
                      <a:pt x="304" y="32"/>
                    </a:lnTo>
                    <a:lnTo>
                      <a:pt x="302" y="32"/>
                    </a:lnTo>
                    <a:lnTo>
                      <a:pt x="302" y="31"/>
                    </a:lnTo>
                    <a:lnTo>
                      <a:pt x="304" y="31"/>
                    </a:lnTo>
                    <a:lnTo>
                      <a:pt x="302" y="29"/>
                    </a:lnTo>
                    <a:lnTo>
                      <a:pt x="302" y="31"/>
                    </a:lnTo>
                    <a:lnTo>
                      <a:pt x="299" y="31"/>
                    </a:lnTo>
                    <a:lnTo>
                      <a:pt x="299" y="32"/>
                    </a:lnTo>
                    <a:lnTo>
                      <a:pt x="293" y="32"/>
                    </a:lnTo>
                    <a:lnTo>
                      <a:pt x="291" y="34"/>
                    </a:lnTo>
                    <a:lnTo>
                      <a:pt x="288" y="34"/>
                    </a:lnTo>
                    <a:lnTo>
                      <a:pt x="287" y="32"/>
                    </a:lnTo>
                    <a:lnTo>
                      <a:pt x="290" y="32"/>
                    </a:lnTo>
                    <a:lnTo>
                      <a:pt x="291" y="31"/>
                    </a:lnTo>
                    <a:lnTo>
                      <a:pt x="287" y="31"/>
                    </a:lnTo>
                    <a:lnTo>
                      <a:pt x="282" y="29"/>
                    </a:lnTo>
                    <a:lnTo>
                      <a:pt x="276" y="29"/>
                    </a:lnTo>
                    <a:lnTo>
                      <a:pt x="273" y="31"/>
                    </a:lnTo>
                    <a:lnTo>
                      <a:pt x="273" y="29"/>
                    </a:lnTo>
                    <a:lnTo>
                      <a:pt x="270" y="29"/>
                    </a:lnTo>
                    <a:lnTo>
                      <a:pt x="270" y="28"/>
                    </a:lnTo>
                    <a:lnTo>
                      <a:pt x="265" y="28"/>
                    </a:lnTo>
                    <a:lnTo>
                      <a:pt x="263" y="29"/>
                    </a:lnTo>
                    <a:lnTo>
                      <a:pt x="256" y="29"/>
                    </a:lnTo>
                    <a:lnTo>
                      <a:pt x="256" y="31"/>
                    </a:lnTo>
                    <a:lnTo>
                      <a:pt x="259" y="32"/>
                    </a:lnTo>
                    <a:lnTo>
                      <a:pt x="256" y="32"/>
                    </a:lnTo>
                    <a:lnTo>
                      <a:pt x="253" y="34"/>
                    </a:lnTo>
                    <a:lnTo>
                      <a:pt x="254" y="32"/>
                    </a:lnTo>
                    <a:lnTo>
                      <a:pt x="234" y="32"/>
                    </a:lnTo>
                    <a:lnTo>
                      <a:pt x="232" y="34"/>
                    </a:lnTo>
                    <a:lnTo>
                      <a:pt x="229" y="34"/>
                    </a:lnTo>
                    <a:lnTo>
                      <a:pt x="232" y="32"/>
                    </a:lnTo>
                    <a:lnTo>
                      <a:pt x="225" y="32"/>
                    </a:lnTo>
                    <a:lnTo>
                      <a:pt x="225" y="34"/>
                    </a:lnTo>
                    <a:lnTo>
                      <a:pt x="201" y="34"/>
                    </a:lnTo>
                    <a:lnTo>
                      <a:pt x="201" y="32"/>
                    </a:lnTo>
                    <a:lnTo>
                      <a:pt x="195" y="32"/>
                    </a:lnTo>
                    <a:lnTo>
                      <a:pt x="194" y="34"/>
                    </a:lnTo>
                    <a:lnTo>
                      <a:pt x="191" y="34"/>
                    </a:lnTo>
                    <a:lnTo>
                      <a:pt x="189" y="35"/>
                    </a:lnTo>
                    <a:lnTo>
                      <a:pt x="186" y="34"/>
                    </a:lnTo>
                    <a:lnTo>
                      <a:pt x="178" y="34"/>
                    </a:lnTo>
                    <a:lnTo>
                      <a:pt x="174" y="32"/>
                    </a:lnTo>
                    <a:lnTo>
                      <a:pt x="172" y="34"/>
                    </a:lnTo>
                    <a:lnTo>
                      <a:pt x="166" y="34"/>
                    </a:lnTo>
                    <a:lnTo>
                      <a:pt x="164" y="35"/>
                    </a:lnTo>
                    <a:lnTo>
                      <a:pt x="161" y="35"/>
                    </a:lnTo>
                    <a:lnTo>
                      <a:pt x="161" y="37"/>
                    </a:lnTo>
                    <a:lnTo>
                      <a:pt x="153" y="37"/>
                    </a:lnTo>
                    <a:lnTo>
                      <a:pt x="147" y="40"/>
                    </a:lnTo>
                    <a:lnTo>
                      <a:pt x="141" y="42"/>
                    </a:lnTo>
                    <a:lnTo>
                      <a:pt x="132" y="42"/>
                    </a:lnTo>
                    <a:lnTo>
                      <a:pt x="132" y="40"/>
                    </a:lnTo>
                    <a:lnTo>
                      <a:pt x="129" y="40"/>
                    </a:lnTo>
                    <a:lnTo>
                      <a:pt x="127" y="42"/>
                    </a:lnTo>
                    <a:lnTo>
                      <a:pt x="108" y="42"/>
                    </a:lnTo>
                    <a:lnTo>
                      <a:pt x="108" y="40"/>
                    </a:lnTo>
                    <a:lnTo>
                      <a:pt x="104" y="40"/>
                    </a:lnTo>
                    <a:lnTo>
                      <a:pt x="102" y="38"/>
                    </a:lnTo>
                    <a:lnTo>
                      <a:pt x="99" y="38"/>
                    </a:lnTo>
                    <a:lnTo>
                      <a:pt x="95" y="40"/>
                    </a:lnTo>
                    <a:lnTo>
                      <a:pt x="95" y="37"/>
                    </a:lnTo>
                    <a:lnTo>
                      <a:pt x="85" y="37"/>
                    </a:lnTo>
                    <a:lnTo>
                      <a:pt x="81" y="38"/>
                    </a:lnTo>
                    <a:lnTo>
                      <a:pt x="77" y="40"/>
                    </a:lnTo>
                    <a:lnTo>
                      <a:pt x="42" y="40"/>
                    </a:lnTo>
                    <a:lnTo>
                      <a:pt x="42" y="42"/>
                    </a:lnTo>
                    <a:lnTo>
                      <a:pt x="40" y="42"/>
                    </a:lnTo>
                    <a:lnTo>
                      <a:pt x="40" y="54"/>
                    </a:lnTo>
                    <a:lnTo>
                      <a:pt x="39" y="59"/>
                    </a:lnTo>
                    <a:lnTo>
                      <a:pt x="39" y="60"/>
                    </a:lnTo>
                    <a:lnTo>
                      <a:pt x="40" y="60"/>
                    </a:lnTo>
                    <a:lnTo>
                      <a:pt x="40" y="66"/>
                    </a:lnTo>
                    <a:lnTo>
                      <a:pt x="42" y="69"/>
                    </a:lnTo>
                    <a:lnTo>
                      <a:pt x="42" y="73"/>
                    </a:lnTo>
                    <a:lnTo>
                      <a:pt x="40" y="71"/>
                    </a:lnTo>
                    <a:lnTo>
                      <a:pt x="40" y="69"/>
                    </a:lnTo>
                    <a:lnTo>
                      <a:pt x="39" y="68"/>
                    </a:lnTo>
                    <a:lnTo>
                      <a:pt x="39" y="73"/>
                    </a:lnTo>
                    <a:lnTo>
                      <a:pt x="40" y="76"/>
                    </a:lnTo>
                    <a:lnTo>
                      <a:pt x="40" y="77"/>
                    </a:lnTo>
                    <a:lnTo>
                      <a:pt x="39" y="76"/>
                    </a:lnTo>
                    <a:lnTo>
                      <a:pt x="39" y="91"/>
                    </a:lnTo>
                    <a:lnTo>
                      <a:pt x="40" y="90"/>
                    </a:lnTo>
                    <a:lnTo>
                      <a:pt x="40" y="118"/>
                    </a:lnTo>
                    <a:lnTo>
                      <a:pt x="39" y="118"/>
                    </a:lnTo>
                    <a:lnTo>
                      <a:pt x="39" y="122"/>
                    </a:lnTo>
                    <a:lnTo>
                      <a:pt x="37" y="122"/>
                    </a:lnTo>
                    <a:lnTo>
                      <a:pt x="37" y="128"/>
                    </a:lnTo>
                    <a:lnTo>
                      <a:pt x="39" y="128"/>
                    </a:lnTo>
                    <a:lnTo>
                      <a:pt x="39" y="127"/>
                    </a:lnTo>
                    <a:lnTo>
                      <a:pt x="40" y="127"/>
                    </a:lnTo>
                    <a:lnTo>
                      <a:pt x="42" y="130"/>
                    </a:lnTo>
                    <a:lnTo>
                      <a:pt x="40" y="130"/>
                    </a:lnTo>
                    <a:lnTo>
                      <a:pt x="40" y="133"/>
                    </a:lnTo>
                    <a:lnTo>
                      <a:pt x="39" y="135"/>
                    </a:lnTo>
                    <a:lnTo>
                      <a:pt x="39" y="153"/>
                    </a:lnTo>
                    <a:lnTo>
                      <a:pt x="40" y="170"/>
                    </a:lnTo>
                    <a:lnTo>
                      <a:pt x="39" y="173"/>
                    </a:lnTo>
                    <a:lnTo>
                      <a:pt x="37" y="175"/>
                    </a:lnTo>
                    <a:lnTo>
                      <a:pt x="39" y="177"/>
                    </a:lnTo>
                    <a:lnTo>
                      <a:pt x="39" y="183"/>
                    </a:lnTo>
                    <a:lnTo>
                      <a:pt x="40" y="181"/>
                    </a:lnTo>
                    <a:lnTo>
                      <a:pt x="40" y="187"/>
                    </a:lnTo>
                    <a:lnTo>
                      <a:pt x="39" y="189"/>
                    </a:lnTo>
                    <a:lnTo>
                      <a:pt x="39" y="192"/>
                    </a:lnTo>
                    <a:lnTo>
                      <a:pt x="40" y="192"/>
                    </a:lnTo>
                    <a:lnTo>
                      <a:pt x="40" y="248"/>
                    </a:lnTo>
                    <a:lnTo>
                      <a:pt x="39" y="251"/>
                    </a:lnTo>
                    <a:lnTo>
                      <a:pt x="39" y="270"/>
                    </a:lnTo>
                    <a:lnTo>
                      <a:pt x="40" y="274"/>
                    </a:lnTo>
                    <a:lnTo>
                      <a:pt x="40" y="279"/>
                    </a:lnTo>
                    <a:lnTo>
                      <a:pt x="39" y="282"/>
                    </a:lnTo>
                    <a:lnTo>
                      <a:pt x="39" y="288"/>
                    </a:lnTo>
                    <a:lnTo>
                      <a:pt x="40" y="293"/>
                    </a:lnTo>
                    <a:lnTo>
                      <a:pt x="39" y="293"/>
                    </a:lnTo>
                    <a:lnTo>
                      <a:pt x="39" y="299"/>
                    </a:lnTo>
                    <a:lnTo>
                      <a:pt x="40" y="299"/>
                    </a:lnTo>
                    <a:lnTo>
                      <a:pt x="40" y="324"/>
                    </a:lnTo>
                    <a:lnTo>
                      <a:pt x="39" y="324"/>
                    </a:lnTo>
                    <a:lnTo>
                      <a:pt x="40" y="341"/>
                    </a:lnTo>
                    <a:lnTo>
                      <a:pt x="40" y="378"/>
                    </a:lnTo>
                    <a:lnTo>
                      <a:pt x="39" y="388"/>
                    </a:lnTo>
                    <a:lnTo>
                      <a:pt x="39" y="397"/>
                    </a:lnTo>
                    <a:lnTo>
                      <a:pt x="37" y="406"/>
                    </a:lnTo>
                    <a:lnTo>
                      <a:pt x="37" y="408"/>
                    </a:lnTo>
                    <a:lnTo>
                      <a:pt x="39" y="409"/>
                    </a:lnTo>
                    <a:lnTo>
                      <a:pt x="40" y="409"/>
                    </a:lnTo>
                    <a:lnTo>
                      <a:pt x="40" y="453"/>
                    </a:lnTo>
                    <a:lnTo>
                      <a:pt x="39" y="457"/>
                    </a:lnTo>
                    <a:lnTo>
                      <a:pt x="39" y="462"/>
                    </a:lnTo>
                    <a:lnTo>
                      <a:pt x="70" y="462"/>
                    </a:lnTo>
                    <a:lnTo>
                      <a:pt x="88" y="464"/>
                    </a:lnTo>
                    <a:lnTo>
                      <a:pt x="107" y="464"/>
                    </a:lnTo>
                    <a:lnTo>
                      <a:pt x="119" y="465"/>
                    </a:lnTo>
                    <a:lnTo>
                      <a:pt x="118" y="464"/>
                    </a:lnTo>
                    <a:lnTo>
                      <a:pt x="121" y="464"/>
                    </a:lnTo>
                    <a:lnTo>
                      <a:pt x="121" y="467"/>
                    </a:lnTo>
                    <a:lnTo>
                      <a:pt x="126" y="465"/>
                    </a:lnTo>
                    <a:lnTo>
                      <a:pt x="130" y="465"/>
                    </a:lnTo>
                    <a:lnTo>
                      <a:pt x="127" y="464"/>
                    </a:lnTo>
                    <a:lnTo>
                      <a:pt x="155" y="465"/>
                    </a:lnTo>
                    <a:lnTo>
                      <a:pt x="180" y="467"/>
                    </a:lnTo>
                    <a:lnTo>
                      <a:pt x="180" y="465"/>
                    </a:lnTo>
                    <a:lnTo>
                      <a:pt x="198" y="468"/>
                    </a:lnTo>
                    <a:lnTo>
                      <a:pt x="206" y="468"/>
                    </a:lnTo>
                    <a:lnTo>
                      <a:pt x="205" y="470"/>
                    </a:lnTo>
                    <a:lnTo>
                      <a:pt x="222" y="470"/>
                    </a:lnTo>
                    <a:lnTo>
                      <a:pt x="236" y="473"/>
                    </a:lnTo>
                    <a:lnTo>
                      <a:pt x="253" y="476"/>
                    </a:lnTo>
                    <a:lnTo>
                      <a:pt x="251" y="476"/>
                    </a:lnTo>
                    <a:lnTo>
                      <a:pt x="250" y="478"/>
                    </a:lnTo>
                    <a:lnTo>
                      <a:pt x="256" y="478"/>
                    </a:lnTo>
                    <a:lnTo>
                      <a:pt x="254" y="479"/>
                    </a:lnTo>
                    <a:lnTo>
                      <a:pt x="257" y="479"/>
                    </a:lnTo>
                    <a:lnTo>
                      <a:pt x="259" y="478"/>
                    </a:lnTo>
                    <a:lnTo>
                      <a:pt x="265" y="478"/>
                    </a:lnTo>
                    <a:lnTo>
                      <a:pt x="267" y="479"/>
                    </a:lnTo>
                    <a:lnTo>
                      <a:pt x="287" y="479"/>
                    </a:lnTo>
                    <a:lnTo>
                      <a:pt x="287" y="481"/>
                    </a:lnTo>
                    <a:lnTo>
                      <a:pt x="288" y="482"/>
                    </a:lnTo>
                    <a:lnTo>
                      <a:pt x="290" y="482"/>
                    </a:lnTo>
                    <a:lnTo>
                      <a:pt x="293" y="481"/>
                    </a:lnTo>
                    <a:lnTo>
                      <a:pt x="294" y="481"/>
                    </a:lnTo>
                    <a:lnTo>
                      <a:pt x="296" y="482"/>
                    </a:lnTo>
                    <a:lnTo>
                      <a:pt x="302" y="481"/>
                    </a:lnTo>
                    <a:lnTo>
                      <a:pt x="302" y="482"/>
                    </a:lnTo>
                    <a:lnTo>
                      <a:pt x="305" y="482"/>
                    </a:lnTo>
                    <a:lnTo>
                      <a:pt x="305" y="484"/>
                    </a:lnTo>
                    <a:lnTo>
                      <a:pt x="308" y="485"/>
                    </a:lnTo>
                    <a:lnTo>
                      <a:pt x="308" y="487"/>
                    </a:lnTo>
                    <a:lnTo>
                      <a:pt x="318" y="487"/>
                    </a:lnTo>
                    <a:lnTo>
                      <a:pt x="319" y="485"/>
                    </a:lnTo>
                    <a:lnTo>
                      <a:pt x="321" y="485"/>
                    </a:lnTo>
                    <a:lnTo>
                      <a:pt x="322" y="487"/>
                    </a:lnTo>
                    <a:lnTo>
                      <a:pt x="325" y="487"/>
                    </a:lnTo>
                    <a:lnTo>
                      <a:pt x="327" y="484"/>
                    </a:lnTo>
                    <a:lnTo>
                      <a:pt x="329" y="484"/>
                    </a:lnTo>
                    <a:lnTo>
                      <a:pt x="329" y="485"/>
                    </a:lnTo>
                    <a:lnTo>
                      <a:pt x="327" y="485"/>
                    </a:lnTo>
                    <a:lnTo>
                      <a:pt x="329" y="487"/>
                    </a:lnTo>
                    <a:lnTo>
                      <a:pt x="330" y="487"/>
                    </a:lnTo>
                    <a:lnTo>
                      <a:pt x="329" y="488"/>
                    </a:lnTo>
                    <a:lnTo>
                      <a:pt x="330" y="490"/>
                    </a:lnTo>
                    <a:lnTo>
                      <a:pt x="325" y="490"/>
                    </a:lnTo>
                    <a:lnTo>
                      <a:pt x="324" y="492"/>
                    </a:lnTo>
                    <a:lnTo>
                      <a:pt x="322" y="492"/>
                    </a:lnTo>
                    <a:lnTo>
                      <a:pt x="321" y="493"/>
                    </a:lnTo>
                    <a:lnTo>
                      <a:pt x="319" y="493"/>
                    </a:lnTo>
                    <a:lnTo>
                      <a:pt x="298" y="498"/>
                    </a:lnTo>
                    <a:lnTo>
                      <a:pt x="268" y="499"/>
                    </a:lnTo>
                    <a:lnTo>
                      <a:pt x="234" y="501"/>
                    </a:lnTo>
                    <a:lnTo>
                      <a:pt x="197" y="502"/>
                    </a:lnTo>
                    <a:lnTo>
                      <a:pt x="74" y="502"/>
                    </a:lnTo>
                    <a:lnTo>
                      <a:pt x="53" y="501"/>
                    </a:lnTo>
                    <a:lnTo>
                      <a:pt x="29" y="501"/>
                    </a:lnTo>
                    <a:lnTo>
                      <a:pt x="26" y="499"/>
                    </a:lnTo>
                    <a:lnTo>
                      <a:pt x="19" y="499"/>
                    </a:lnTo>
                    <a:lnTo>
                      <a:pt x="17" y="501"/>
                    </a:lnTo>
                    <a:lnTo>
                      <a:pt x="17" y="499"/>
                    </a:lnTo>
                    <a:lnTo>
                      <a:pt x="16" y="499"/>
                    </a:lnTo>
                    <a:lnTo>
                      <a:pt x="14" y="498"/>
                    </a:lnTo>
                    <a:lnTo>
                      <a:pt x="3" y="498"/>
                    </a:lnTo>
                    <a:lnTo>
                      <a:pt x="3" y="493"/>
                    </a:lnTo>
                    <a:lnTo>
                      <a:pt x="2" y="488"/>
                    </a:lnTo>
                    <a:lnTo>
                      <a:pt x="2" y="479"/>
                    </a:lnTo>
                    <a:lnTo>
                      <a:pt x="3" y="479"/>
                    </a:lnTo>
                    <a:lnTo>
                      <a:pt x="3" y="470"/>
                    </a:lnTo>
                    <a:lnTo>
                      <a:pt x="2" y="467"/>
                    </a:lnTo>
                    <a:lnTo>
                      <a:pt x="2" y="459"/>
                    </a:lnTo>
                    <a:lnTo>
                      <a:pt x="3" y="454"/>
                    </a:lnTo>
                    <a:lnTo>
                      <a:pt x="3" y="445"/>
                    </a:lnTo>
                    <a:lnTo>
                      <a:pt x="2" y="443"/>
                    </a:lnTo>
                    <a:lnTo>
                      <a:pt x="2" y="406"/>
                    </a:lnTo>
                    <a:lnTo>
                      <a:pt x="0" y="391"/>
                    </a:lnTo>
                    <a:lnTo>
                      <a:pt x="2" y="388"/>
                    </a:lnTo>
                    <a:lnTo>
                      <a:pt x="2" y="380"/>
                    </a:lnTo>
                    <a:lnTo>
                      <a:pt x="3" y="375"/>
                    </a:lnTo>
                    <a:lnTo>
                      <a:pt x="3" y="371"/>
                    </a:lnTo>
                    <a:lnTo>
                      <a:pt x="2" y="366"/>
                    </a:lnTo>
                    <a:lnTo>
                      <a:pt x="3" y="366"/>
                    </a:lnTo>
                    <a:lnTo>
                      <a:pt x="3" y="363"/>
                    </a:lnTo>
                    <a:lnTo>
                      <a:pt x="5" y="360"/>
                    </a:lnTo>
                    <a:lnTo>
                      <a:pt x="3" y="360"/>
                    </a:lnTo>
                    <a:lnTo>
                      <a:pt x="3" y="353"/>
                    </a:lnTo>
                    <a:lnTo>
                      <a:pt x="5" y="353"/>
                    </a:lnTo>
                    <a:lnTo>
                      <a:pt x="3" y="347"/>
                    </a:lnTo>
                    <a:lnTo>
                      <a:pt x="3" y="343"/>
                    </a:lnTo>
                    <a:lnTo>
                      <a:pt x="2" y="336"/>
                    </a:lnTo>
                    <a:lnTo>
                      <a:pt x="2" y="326"/>
                    </a:lnTo>
                    <a:lnTo>
                      <a:pt x="3" y="326"/>
                    </a:lnTo>
                    <a:lnTo>
                      <a:pt x="3" y="324"/>
                    </a:lnTo>
                    <a:lnTo>
                      <a:pt x="5" y="322"/>
                    </a:lnTo>
                    <a:lnTo>
                      <a:pt x="5" y="321"/>
                    </a:lnTo>
                    <a:lnTo>
                      <a:pt x="3" y="318"/>
                    </a:lnTo>
                    <a:lnTo>
                      <a:pt x="3" y="270"/>
                    </a:lnTo>
                    <a:lnTo>
                      <a:pt x="2" y="277"/>
                    </a:lnTo>
                    <a:lnTo>
                      <a:pt x="2" y="268"/>
                    </a:lnTo>
                    <a:lnTo>
                      <a:pt x="3" y="268"/>
                    </a:lnTo>
                    <a:lnTo>
                      <a:pt x="2" y="253"/>
                    </a:lnTo>
                    <a:lnTo>
                      <a:pt x="2" y="239"/>
                    </a:lnTo>
                    <a:lnTo>
                      <a:pt x="3" y="217"/>
                    </a:lnTo>
                    <a:lnTo>
                      <a:pt x="3" y="195"/>
                    </a:lnTo>
                    <a:lnTo>
                      <a:pt x="5" y="175"/>
                    </a:lnTo>
                    <a:lnTo>
                      <a:pt x="2" y="173"/>
                    </a:lnTo>
                    <a:lnTo>
                      <a:pt x="3" y="173"/>
                    </a:lnTo>
                    <a:lnTo>
                      <a:pt x="3" y="172"/>
                    </a:lnTo>
                    <a:lnTo>
                      <a:pt x="5" y="170"/>
                    </a:lnTo>
                    <a:lnTo>
                      <a:pt x="5" y="167"/>
                    </a:lnTo>
                    <a:lnTo>
                      <a:pt x="3" y="166"/>
                    </a:lnTo>
                    <a:lnTo>
                      <a:pt x="2" y="166"/>
                    </a:lnTo>
                    <a:lnTo>
                      <a:pt x="3" y="161"/>
                    </a:lnTo>
                    <a:lnTo>
                      <a:pt x="2" y="161"/>
                    </a:lnTo>
                    <a:lnTo>
                      <a:pt x="2" y="156"/>
                    </a:lnTo>
                    <a:lnTo>
                      <a:pt x="3" y="153"/>
                    </a:lnTo>
                    <a:lnTo>
                      <a:pt x="3" y="149"/>
                    </a:lnTo>
                    <a:lnTo>
                      <a:pt x="2" y="147"/>
                    </a:lnTo>
                    <a:lnTo>
                      <a:pt x="3" y="146"/>
                    </a:lnTo>
                    <a:lnTo>
                      <a:pt x="3" y="136"/>
                    </a:lnTo>
                    <a:lnTo>
                      <a:pt x="5" y="136"/>
                    </a:lnTo>
                    <a:lnTo>
                      <a:pt x="5" y="133"/>
                    </a:lnTo>
                    <a:lnTo>
                      <a:pt x="3" y="133"/>
                    </a:lnTo>
                    <a:lnTo>
                      <a:pt x="3" y="132"/>
                    </a:lnTo>
                    <a:lnTo>
                      <a:pt x="2" y="130"/>
                    </a:lnTo>
                    <a:lnTo>
                      <a:pt x="2" y="125"/>
                    </a:lnTo>
                    <a:lnTo>
                      <a:pt x="3" y="122"/>
                    </a:lnTo>
                    <a:lnTo>
                      <a:pt x="3" y="118"/>
                    </a:lnTo>
                    <a:lnTo>
                      <a:pt x="5" y="119"/>
                    </a:lnTo>
                    <a:lnTo>
                      <a:pt x="5" y="111"/>
                    </a:lnTo>
                    <a:lnTo>
                      <a:pt x="3" y="108"/>
                    </a:lnTo>
                    <a:lnTo>
                      <a:pt x="3" y="107"/>
                    </a:lnTo>
                    <a:lnTo>
                      <a:pt x="5" y="108"/>
                    </a:lnTo>
                    <a:lnTo>
                      <a:pt x="5" y="102"/>
                    </a:lnTo>
                    <a:lnTo>
                      <a:pt x="3" y="100"/>
                    </a:lnTo>
                    <a:lnTo>
                      <a:pt x="3" y="85"/>
                    </a:lnTo>
                    <a:lnTo>
                      <a:pt x="5" y="85"/>
                    </a:lnTo>
                    <a:lnTo>
                      <a:pt x="3" y="83"/>
                    </a:lnTo>
                    <a:lnTo>
                      <a:pt x="3" y="80"/>
                    </a:lnTo>
                    <a:lnTo>
                      <a:pt x="2" y="77"/>
                    </a:lnTo>
                    <a:lnTo>
                      <a:pt x="2" y="76"/>
                    </a:lnTo>
                    <a:lnTo>
                      <a:pt x="3" y="74"/>
                    </a:lnTo>
                    <a:lnTo>
                      <a:pt x="3" y="71"/>
                    </a:lnTo>
                    <a:lnTo>
                      <a:pt x="2" y="66"/>
                    </a:lnTo>
                    <a:lnTo>
                      <a:pt x="3" y="65"/>
                    </a:lnTo>
                    <a:lnTo>
                      <a:pt x="3" y="59"/>
                    </a:lnTo>
                    <a:lnTo>
                      <a:pt x="2" y="62"/>
                    </a:lnTo>
                    <a:lnTo>
                      <a:pt x="2" y="54"/>
                    </a:lnTo>
                    <a:lnTo>
                      <a:pt x="3" y="54"/>
                    </a:lnTo>
                    <a:lnTo>
                      <a:pt x="3" y="3"/>
                    </a:lnTo>
                    <a:lnTo>
                      <a:pt x="9" y="1"/>
                    </a:lnTo>
                    <a:lnTo>
                      <a:pt x="16" y="1"/>
                    </a:lnTo>
                    <a:lnTo>
                      <a:pt x="2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nvGrpSpPr>
              <p:cNvPr id="25" name="Group 24">
                <a:extLst>
                  <a:ext uri="{FF2B5EF4-FFF2-40B4-BE49-F238E27FC236}">
                    <a16:creationId xmlns:a16="http://schemas.microsoft.com/office/drawing/2014/main" id="{FD1C3401-53E1-4BF6-9C26-F88E0BF67E62}"/>
                  </a:ext>
                </a:extLst>
              </p:cNvPr>
              <p:cNvGrpSpPr/>
              <p:nvPr/>
            </p:nvGrpSpPr>
            <p:grpSpPr>
              <a:xfrm>
                <a:off x="2038350" y="1889126"/>
                <a:ext cx="287338" cy="2922587"/>
                <a:chOff x="2038350" y="1889126"/>
                <a:chExt cx="287338" cy="2922587"/>
              </a:xfrm>
            </p:grpSpPr>
            <p:sp>
              <p:nvSpPr>
                <p:cNvPr id="30" name="Freeform 105">
                  <a:extLst>
                    <a:ext uri="{FF2B5EF4-FFF2-40B4-BE49-F238E27FC236}">
                      <a16:creationId xmlns:a16="http://schemas.microsoft.com/office/drawing/2014/main" id="{241CAF8D-1B6B-4B1C-B5F1-61DC897EDD26}"/>
                    </a:ext>
                  </a:extLst>
                </p:cNvPr>
                <p:cNvSpPr>
                  <a:spLocks noEditPoints="1"/>
                </p:cNvSpPr>
                <p:nvPr/>
              </p:nvSpPr>
              <p:spPr bwMode="auto">
                <a:xfrm>
                  <a:off x="2143125" y="2090738"/>
                  <a:ext cx="69850" cy="2720975"/>
                </a:xfrm>
                <a:custGeom>
                  <a:avLst/>
                  <a:gdLst/>
                  <a:ahLst/>
                  <a:cxnLst>
                    <a:cxn ang="0">
                      <a:pos x="27" y="1586"/>
                    </a:cxn>
                    <a:cxn ang="0">
                      <a:pos x="11" y="1544"/>
                    </a:cxn>
                    <a:cxn ang="0">
                      <a:pos x="8" y="1122"/>
                    </a:cxn>
                    <a:cxn ang="0">
                      <a:pos x="8" y="1085"/>
                    </a:cxn>
                    <a:cxn ang="0">
                      <a:pos x="28" y="2"/>
                    </a:cxn>
                    <a:cxn ang="0">
                      <a:pos x="42" y="87"/>
                    </a:cxn>
                    <a:cxn ang="0">
                      <a:pos x="42" y="370"/>
                    </a:cxn>
                    <a:cxn ang="0">
                      <a:pos x="39" y="475"/>
                    </a:cxn>
                    <a:cxn ang="0">
                      <a:pos x="41" y="526"/>
                    </a:cxn>
                    <a:cxn ang="0">
                      <a:pos x="41" y="663"/>
                    </a:cxn>
                    <a:cxn ang="0">
                      <a:pos x="39" y="714"/>
                    </a:cxn>
                    <a:cxn ang="0">
                      <a:pos x="39" y="761"/>
                    </a:cxn>
                    <a:cxn ang="0">
                      <a:pos x="41" y="804"/>
                    </a:cxn>
                    <a:cxn ang="0">
                      <a:pos x="39" y="956"/>
                    </a:cxn>
                    <a:cxn ang="0">
                      <a:pos x="39" y="1018"/>
                    </a:cxn>
                    <a:cxn ang="0">
                      <a:pos x="39" y="1108"/>
                    </a:cxn>
                    <a:cxn ang="0">
                      <a:pos x="36" y="1161"/>
                    </a:cxn>
                    <a:cxn ang="0">
                      <a:pos x="36" y="1211"/>
                    </a:cxn>
                    <a:cxn ang="0">
                      <a:pos x="37" y="1271"/>
                    </a:cxn>
                    <a:cxn ang="0">
                      <a:pos x="34" y="1338"/>
                    </a:cxn>
                    <a:cxn ang="0">
                      <a:pos x="34" y="1361"/>
                    </a:cxn>
                    <a:cxn ang="0">
                      <a:pos x="33" y="1405"/>
                    </a:cxn>
                    <a:cxn ang="0">
                      <a:pos x="30" y="1454"/>
                    </a:cxn>
                    <a:cxn ang="0">
                      <a:pos x="30" y="1504"/>
                    </a:cxn>
                    <a:cxn ang="0">
                      <a:pos x="28" y="1554"/>
                    </a:cxn>
                    <a:cxn ang="0">
                      <a:pos x="25" y="1594"/>
                    </a:cxn>
                    <a:cxn ang="0">
                      <a:pos x="23" y="1634"/>
                    </a:cxn>
                    <a:cxn ang="0">
                      <a:pos x="22" y="1678"/>
                    </a:cxn>
                    <a:cxn ang="0">
                      <a:pos x="16" y="1692"/>
                    </a:cxn>
                    <a:cxn ang="0">
                      <a:pos x="11" y="1706"/>
                    </a:cxn>
                    <a:cxn ang="0">
                      <a:pos x="11" y="1673"/>
                    </a:cxn>
                    <a:cxn ang="0">
                      <a:pos x="14" y="1662"/>
                    </a:cxn>
                    <a:cxn ang="0">
                      <a:pos x="16" y="1607"/>
                    </a:cxn>
                    <a:cxn ang="0">
                      <a:pos x="10" y="1585"/>
                    </a:cxn>
                    <a:cxn ang="0">
                      <a:pos x="17" y="1566"/>
                    </a:cxn>
                    <a:cxn ang="0">
                      <a:pos x="11" y="1551"/>
                    </a:cxn>
                    <a:cxn ang="0">
                      <a:pos x="19" y="1535"/>
                    </a:cxn>
                    <a:cxn ang="0">
                      <a:pos x="11" y="1513"/>
                    </a:cxn>
                    <a:cxn ang="0">
                      <a:pos x="13" y="1476"/>
                    </a:cxn>
                    <a:cxn ang="0">
                      <a:pos x="16" y="1436"/>
                    </a:cxn>
                    <a:cxn ang="0">
                      <a:pos x="14" y="1394"/>
                    </a:cxn>
                    <a:cxn ang="0">
                      <a:pos x="13" y="1368"/>
                    </a:cxn>
                    <a:cxn ang="0">
                      <a:pos x="10" y="1344"/>
                    </a:cxn>
                    <a:cxn ang="0">
                      <a:pos x="11" y="1326"/>
                    </a:cxn>
                    <a:cxn ang="0">
                      <a:pos x="13" y="1293"/>
                    </a:cxn>
                    <a:cxn ang="0">
                      <a:pos x="10" y="1239"/>
                    </a:cxn>
                    <a:cxn ang="0">
                      <a:pos x="8" y="1197"/>
                    </a:cxn>
                    <a:cxn ang="0">
                      <a:pos x="13" y="1170"/>
                    </a:cxn>
                    <a:cxn ang="0">
                      <a:pos x="13" y="1141"/>
                    </a:cxn>
                    <a:cxn ang="0">
                      <a:pos x="10" y="1084"/>
                    </a:cxn>
                    <a:cxn ang="0">
                      <a:pos x="10" y="1057"/>
                    </a:cxn>
                    <a:cxn ang="0">
                      <a:pos x="5" y="1021"/>
                    </a:cxn>
                    <a:cxn ang="0">
                      <a:pos x="2" y="944"/>
                    </a:cxn>
                    <a:cxn ang="0">
                      <a:pos x="3" y="814"/>
                    </a:cxn>
                    <a:cxn ang="0">
                      <a:pos x="3" y="776"/>
                    </a:cxn>
                    <a:cxn ang="0">
                      <a:pos x="2" y="689"/>
                    </a:cxn>
                    <a:cxn ang="0">
                      <a:pos x="2" y="618"/>
                    </a:cxn>
                    <a:cxn ang="0">
                      <a:pos x="5" y="550"/>
                    </a:cxn>
                    <a:cxn ang="0">
                      <a:pos x="2" y="500"/>
                    </a:cxn>
                    <a:cxn ang="0">
                      <a:pos x="8" y="227"/>
                    </a:cxn>
                    <a:cxn ang="0">
                      <a:pos x="14" y="106"/>
                    </a:cxn>
                    <a:cxn ang="0">
                      <a:pos x="22" y="48"/>
                    </a:cxn>
                    <a:cxn ang="0">
                      <a:pos x="27" y="10"/>
                    </a:cxn>
                  </a:cxnLst>
                  <a:rect l="0" t="0" r="r" b="b"/>
                  <a:pathLst>
                    <a:path w="44" h="1714">
                      <a:moveTo>
                        <a:pt x="19" y="1662"/>
                      </a:moveTo>
                      <a:lnTo>
                        <a:pt x="20" y="1662"/>
                      </a:lnTo>
                      <a:lnTo>
                        <a:pt x="20" y="1664"/>
                      </a:lnTo>
                      <a:lnTo>
                        <a:pt x="19" y="1662"/>
                      </a:lnTo>
                      <a:close/>
                      <a:moveTo>
                        <a:pt x="23" y="1652"/>
                      </a:moveTo>
                      <a:lnTo>
                        <a:pt x="23" y="1653"/>
                      </a:lnTo>
                      <a:lnTo>
                        <a:pt x="23" y="1652"/>
                      </a:lnTo>
                      <a:close/>
                      <a:moveTo>
                        <a:pt x="27" y="1586"/>
                      </a:moveTo>
                      <a:lnTo>
                        <a:pt x="28" y="1591"/>
                      </a:lnTo>
                      <a:lnTo>
                        <a:pt x="27" y="1588"/>
                      </a:lnTo>
                      <a:lnTo>
                        <a:pt x="27" y="1586"/>
                      </a:lnTo>
                      <a:close/>
                      <a:moveTo>
                        <a:pt x="14" y="1574"/>
                      </a:moveTo>
                      <a:lnTo>
                        <a:pt x="14" y="1575"/>
                      </a:lnTo>
                      <a:lnTo>
                        <a:pt x="13" y="1575"/>
                      </a:lnTo>
                      <a:lnTo>
                        <a:pt x="14" y="1574"/>
                      </a:lnTo>
                      <a:close/>
                      <a:moveTo>
                        <a:pt x="14" y="1571"/>
                      </a:moveTo>
                      <a:lnTo>
                        <a:pt x="16" y="1571"/>
                      </a:lnTo>
                      <a:lnTo>
                        <a:pt x="16" y="1572"/>
                      </a:lnTo>
                      <a:lnTo>
                        <a:pt x="14" y="1574"/>
                      </a:lnTo>
                      <a:lnTo>
                        <a:pt x="14" y="1571"/>
                      </a:lnTo>
                      <a:close/>
                      <a:moveTo>
                        <a:pt x="10" y="1543"/>
                      </a:moveTo>
                      <a:lnTo>
                        <a:pt x="11" y="1544"/>
                      </a:lnTo>
                      <a:lnTo>
                        <a:pt x="11" y="1546"/>
                      </a:lnTo>
                      <a:lnTo>
                        <a:pt x="10" y="1546"/>
                      </a:lnTo>
                      <a:lnTo>
                        <a:pt x="10" y="1543"/>
                      </a:lnTo>
                      <a:close/>
                      <a:moveTo>
                        <a:pt x="8" y="1229"/>
                      </a:moveTo>
                      <a:lnTo>
                        <a:pt x="8" y="1231"/>
                      </a:lnTo>
                      <a:lnTo>
                        <a:pt x="8" y="1229"/>
                      </a:lnTo>
                      <a:close/>
                      <a:moveTo>
                        <a:pt x="36" y="1191"/>
                      </a:moveTo>
                      <a:lnTo>
                        <a:pt x="37" y="1192"/>
                      </a:lnTo>
                      <a:lnTo>
                        <a:pt x="37" y="1195"/>
                      </a:lnTo>
                      <a:lnTo>
                        <a:pt x="36" y="1191"/>
                      </a:lnTo>
                      <a:close/>
                      <a:moveTo>
                        <a:pt x="8" y="1122"/>
                      </a:moveTo>
                      <a:lnTo>
                        <a:pt x="10" y="1125"/>
                      </a:lnTo>
                      <a:lnTo>
                        <a:pt x="10" y="1127"/>
                      </a:lnTo>
                      <a:lnTo>
                        <a:pt x="13" y="1130"/>
                      </a:lnTo>
                      <a:lnTo>
                        <a:pt x="13" y="1133"/>
                      </a:lnTo>
                      <a:lnTo>
                        <a:pt x="10" y="1133"/>
                      </a:lnTo>
                      <a:lnTo>
                        <a:pt x="10" y="1129"/>
                      </a:lnTo>
                      <a:lnTo>
                        <a:pt x="8" y="1129"/>
                      </a:lnTo>
                      <a:lnTo>
                        <a:pt x="8" y="1122"/>
                      </a:lnTo>
                      <a:close/>
                      <a:moveTo>
                        <a:pt x="6" y="1084"/>
                      </a:moveTo>
                      <a:lnTo>
                        <a:pt x="8" y="1084"/>
                      </a:lnTo>
                      <a:lnTo>
                        <a:pt x="8" y="1085"/>
                      </a:lnTo>
                      <a:lnTo>
                        <a:pt x="6" y="1084"/>
                      </a:lnTo>
                      <a:close/>
                      <a:moveTo>
                        <a:pt x="42" y="511"/>
                      </a:moveTo>
                      <a:lnTo>
                        <a:pt x="42" y="512"/>
                      </a:lnTo>
                      <a:lnTo>
                        <a:pt x="42" y="511"/>
                      </a:lnTo>
                      <a:close/>
                      <a:moveTo>
                        <a:pt x="6" y="233"/>
                      </a:moveTo>
                      <a:lnTo>
                        <a:pt x="8" y="235"/>
                      </a:lnTo>
                      <a:lnTo>
                        <a:pt x="6" y="235"/>
                      </a:lnTo>
                      <a:lnTo>
                        <a:pt x="6" y="233"/>
                      </a:lnTo>
                      <a:close/>
                      <a:moveTo>
                        <a:pt x="27" y="0"/>
                      </a:moveTo>
                      <a:lnTo>
                        <a:pt x="27" y="3"/>
                      </a:lnTo>
                      <a:lnTo>
                        <a:pt x="28" y="2"/>
                      </a:lnTo>
                      <a:lnTo>
                        <a:pt x="30" y="2"/>
                      </a:lnTo>
                      <a:lnTo>
                        <a:pt x="30" y="3"/>
                      </a:lnTo>
                      <a:lnTo>
                        <a:pt x="31" y="2"/>
                      </a:lnTo>
                      <a:lnTo>
                        <a:pt x="31" y="7"/>
                      </a:lnTo>
                      <a:lnTo>
                        <a:pt x="33" y="8"/>
                      </a:lnTo>
                      <a:lnTo>
                        <a:pt x="33" y="10"/>
                      </a:lnTo>
                      <a:lnTo>
                        <a:pt x="34" y="11"/>
                      </a:lnTo>
                      <a:lnTo>
                        <a:pt x="34" y="13"/>
                      </a:lnTo>
                      <a:lnTo>
                        <a:pt x="37" y="31"/>
                      </a:lnTo>
                      <a:lnTo>
                        <a:pt x="39" y="58"/>
                      </a:lnTo>
                      <a:lnTo>
                        <a:pt x="42" y="87"/>
                      </a:lnTo>
                      <a:lnTo>
                        <a:pt x="42" y="121"/>
                      </a:lnTo>
                      <a:lnTo>
                        <a:pt x="44" y="157"/>
                      </a:lnTo>
                      <a:lnTo>
                        <a:pt x="44" y="259"/>
                      </a:lnTo>
                      <a:lnTo>
                        <a:pt x="42" y="286"/>
                      </a:lnTo>
                      <a:lnTo>
                        <a:pt x="42" y="329"/>
                      </a:lnTo>
                      <a:lnTo>
                        <a:pt x="41" y="331"/>
                      </a:lnTo>
                      <a:lnTo>
                        <a:pt x="41" y="336"/>
                      </a:lnTo>
                      <a:lnTo>
                        <a:pt x="42" y="336"/>
                      </a:lnTo>
                      <a:lnTo>
                        <a:pt x="41" y="337"/>
                      </a:lnTo>
                      <a:lnTo>
                        <a:pt x="41" y="367"/>
                      </a:lnTo>
                      <a:lnTo>
                        <a:pt x="42" y="370"/>
                      </a:lnTo>
                      <a:lnTo>
                        <a:pt x="41" y="374"/>
                      </a:lnTo>
                      <a:lnTo>
                        <a:pt x="41" y="384"/>
                      </a:lnTo>
                      <a:lnTo>
                        <a:pt x="42" y="387"/>
                      </a:lnTo>
                      <a:lnTo>
                        <a:pt x="41" y="407"/>
                      </a:lnTo>
                      <a:lnTo>
                        <a:pt x="41" y="427"/>
                      </a:lnTo>
                      <a:lnTo>
                        <a:pt x="42" y="446"/>
                      </a:lnTo>
                      <a:lnTo>
                        <a:pt x="41" y="447"/>
                      </a:lnTo>
                      <a:lnTo>
                        <a:pt x="41" y="467"/>
                      </a:lnTo>
                      <a:lnTo>
                        <a:pt x="39" y="467"/>
                      </a:lnTo>
                      <a:lnTo>
                        <a:pt x="41" y="472"/>
                      </a:lnTo>
                      <a:lnTo>
                        <a:pt x="39" y="475"/>
                      </a:lnTo>
                      <a:lnTo>
                        <a:pt x="39" y="480"/>
                      </a:lnTo>
                      <a:lnTo>
                        <a:pt x="41" y="480"/>
                      </a:lnTo>
                      <a:lnTo>
                        <a:pt x="41" y="486"/>
                      </a:lnTo>
                      <a:lnTo>
                        <a:pt x="39" y="486"/>
                      </a:lnTo>
                      <a:lnTo>
                        <a:pt x="42" y="511"/>
                      </a:lnTo>
                      <a:lnTo>
                        <a:pt x="41" y="511"/>
                      </a:lnTo>
                      <a:lnTo>
                        <a:pt x="42" y="514"/>
                      </a:lnTo>
                      <a:lnTo>
                        <a:pt x="42" y="517"/>
                      </a:lnTo>
                      <a:lnTo>
                        <a:pt x="39" y="520"/>
                      </a:lnTo>
                      <a:lnTo>
                        <a:pt x="39" y="523"/>
                      </a:lnTo>
                      <a:lnTo>
                        <a:pt x="41" y="526"/>
                      </a:lnTo>
                      <a:lnTo>
                        <a:pt x="41" y="550"/>
                      </a:lnTo>
                      <a:lnTo>
                        <a:pt x="39" y="573"/>
                      </a:lnTo>
                      <a:lnTo>
                        <a:pt x="39" y="575"/>
                      </a:lnTo>
                      <a:lnTo>
                        <a:pt x="41" y="576"/>
                      </a:lnTo>
                      <a:lnTo>
                        <a:pt x="41" y="579"/>
                      </a:lnTo>
                      <a:lnTo>
                        <a:pt x="42" y="571"/>
                      </a:lnTo>
                      <a:lnTo>
                        <a:pt x="41" y="582"/>
                      </a:lnTo>
                      <a:lnTo>
                        <a:pt x="41" y="599"/>
                      </a:lnTo>
                      <a:lnTo>
                        <a:pt x="42" y="615"/>
                      </a:lnTo>
                      <a:lnTo>
                        <a:pt x="41" y="638"/>
                      </a:lnTo>
                      <a:lnTo>
                        <a:pt x="41" y="663"/>
                      </a:lnTo>
                      <a:lnTo>
                        <a:pt x="39" y="685"/>
                      </a:lnTo>
                      <a:lnTo>
                        <a:pt x="41" y="686"/>
                      </a:lnTo>
                      <a:lnTo>
                        <a:pt x="41" y="688"/>
                      </a:lnTo>
                      <a:lnTo>
                        <a:pt x="39" y="688"/>
                      </a:lnTo>
                      <a:lnTo>
                        <a:pt x="39" y="694"/>
                      </a:lnTo>
                      <a:lnTo>
                        <a:pt x="41" y="696"/>
                      </a:lnTo>
                      <a:lnTo>
                        <a:pt x="39" y="700"/>
                      </a:lnTo>
                      <a:lnTo>
                        <a:pt x="41" y="702"/>
                      </a:lnTo>
                      <a:lnTo>
                        <a:pt x="41" y="705"/>
                      </a:lnTo>
                      <a:lnTo>
                        <a:pt x="39" y="708"/>
                      </a:lnTo>
                      <a:lnTo>
                        <a:pt x="39" y="714"/>
                      </a:lnTo>
                      <a:lnTo>
                        <a:pt x="41" y="716"/>
                      </a:lnTo>
                      <a:lnTo>
                        <a:pt x="41" y="728"/>
                      </a:lnTo>
                      <a:lnTo>
                        <a:pt x="39" y="728"/>
                      </a:lnTo>
                      <a:lnTo>
                        <a:pt x="39" y="731"/>
                      </a:lnTo>
                      <a:lnTo>
                        <a:pt x="41" y="731"/>
                      </a:lnTo>
                      <a:lnTo>
                        <a:pt x="41" y="741"/>
                      </a:lnTo>
                      <a:lnTo>
                        <a:pt x="39" y="742"/>
                      </a:lnTo>
                      <a:lnTo>
                        <a:pt x="39" y="758"/>
                      </a:lnTo>
                      <a:lnTo>
                        <a:pt x="41" y="758"/>
                      </a:lnTo>
                      <a:lnTo>
                        <a:pt x="41" y="759"/>
                      </a:lnTo>
                      <a:lnTo>
                        <a:pt x="39" y="761"/>
                      </a:lnTo>
                      <a:lnTo>
                        <a:pt x="39" y="765"/>
                      </a:lnTo>
                      <a:lnTo>
                        <a:pt x="41" y="767"/>
                      </a:lnTo>
                      <a:lnTo>
                        <a:pt x="41" y="781"/>
                      </a:lnTo>
                      <a:lnTo>
                        <a:pt x="39" y="782"/>
                      </a:lnTo>
                      <a:lnTo>
                        <a:pt x="39" y="784"/>
                      </a:lnTo>
                      <a:lnTo>
                        <a:pt x="41" y="787"/>
                      </a:lnTo>
                      <a:lnTo>
                        <a:pt x="41" y="795"/>
                      </a:lnTo>
                      <a:lnTo>
                        <a:pt x="39" y="798"/>
                      </a:lnTo>
                      <a:lnTo>
                        <a:pt x="41" y="798"/>
                      </a:lnTo>
                      <a:lnTo>
                        <a:pt x="39" y="800"/>
                      </a:lnTo>
                      <a:lnTo>
                        <a:pt x="41" y="804"/>
                      </a:lnTo>
                      <a:lnTo>
                        <a:pt x="41" y="820"/>
                      </a:lnTo>
                      <a:lnTo>
                        <a:pt x="39" y="837"/>
                      </a:lnTo>
                      <a:lnTo>
                        <a:pt x="41" y="854"/>
                      </a:lnTo>
                      <a:lnTo>
                        <a:pt x="41" y="863"/>
                      </a:lnTo>
                      <a:lnTo>
                        <a:pt x="42" y="868"/>
                      </a:lnTo>
                      <a:lnTo>
                        <a:pt x="42" y="890"/>
                      </a:lnTo>
                      <a:lnTo>
                        <a:pt x="41" y="913"/>
                      </a:lnTo>
                      <a:lnTo>
                        <a:pt x="42" y="916"/>
                      </a:lnTo>
                      <a:lnTo>
                        <a:pt x="41" y="916"/>
                      </a:lnTo>
                      <a:lnTo>
                        <a:pt x="41" y="936"/>
                      </a:lnTo>
                      <a:lnTo>
                        <a:pt x="39" y="956"/>
                      </a:lnTo>
                      <a:lnTo>
                        <a:pt x="39" y="976"/>
                      </a:lnTo>
                      <a:lnTo>
                        <a:pt x="41" y="987"/>
                      </a:lnTo>
                      <a:lnTo>
                        <a:pt x="39" y="989"/>
                      </a:lnTo>
                      <a:lnTo>
                        <a:pt x="39" y="997"/>
                      </a:lnTo>
                      <a:lnTo>
                        <a:pt x="41" y="1000"/>
                      </a:lnTo>
                      <a:lnTo>
                        <a:pt x="41" y="1011"/>
                      </a:lnTo>
                      <a:lnTo>
                        <a:pt x="39" y="1009"/>
                      </a:lnTo>
                      <a:lnTo>
                        <a:pt x="39" y="1014"/>
                      </a:lnTo>
                      <a:lnTo>
                        <a:pt x="41" y="1017"/>
                      </a:lnTo>
                      <a:lnTo>
                        <a:pt x="41" y="1018"/>
                      </a:lnTo>
                      <a:lnTo>
                        <a:pt x="39" y="1018"/>
                      </a:lnTo>
                      <a:lnTo>
                        <a:pt x="39" y="1025"/>
                      </a:lnTo>
                      <a:lnTo>
                        <a:pt x="41" y="1028"/>
                      </a:lnTo>
                      <a:lnTo>
                        <a:pt x="41" y="1032"/>
                      </a:lnTo>
                      <a:lnTo>
                        <a:pt x="39" y="1032"/>
                      </a:lnTo>
                      <a:lnTo>
                        <a:pt x="39" y="1040"/>
                      </a:lnTo>
                      <a:lnTo>
                        <a:pt x="41" y="1042"/>
                      </a:lnTo>
                      <a:lnTo>
                        <a:pt x="41" y="1054"/>
                      </a:lnTo>
                      <a:lnTo>
                        <a:pt x="39" y="1053"/>
                      </a:lnTo>
                      <a:lnTo>
                        <a:pt x="39" y="1099"/>
                      </a:lnTo>
                      <a:lnTo>
                        <a:pt x="41" y="1110"/>
                      </a:lnTo>
                      <a:lnTo>
                        <a:pt x="39" y="1108"/>
                      </a:lnTo>
                      <a:lnTo>
                        <a:pt x="39" y="1121"/>
                      </a:lnTo>
                      <a:lnTo>
                        <a:pt x="37" y="1129"/>
                      </a:lnTo>
                      <a:lnTo>
                        <a:pt x="37" y="1138"/>
                      </a:lnTo>
                      <a:lnTo>
                        <a:pt x="36" y="1136"/>
                      </a:lnTo>
                      <a:lnTo>
                        <a:pt x="36" y="1149"/>
                      </a:lnTo>
                      <a:lnTo>
                        <a:pt x="37" y="1150"/>
                      </a:lnTo>
                      <a:lnTo>
                        <a:pt x="37" y="1153"/>
                      </a:lnTo>
                      <a:lnTo>
                        <a:pt x="36" y="1150"/>
                      </a:lnTo>
                      <a:lnTo>
                        <a:pt x="37" y="1155"/>
                      </a:lnTo>
                      <a:lnTo>
                        <a:pt x="36" y="1153"/>
                      </a:lnTo>
                      <a:lnTo>
                        <a:pt x="36" y="1161"/>
                      </a:lnTo>
                      <a:lnTo>
                        <a:pt x="37" y="1160"/>
                      </a:lnTo>
                      <a:lnTo>
                        <a:pt x="37" y="1161"/>
                      </a:lnTo>
                      <a:lnTo>
                        <a:pt x="36" y="1163"/>
                      </a:lnTo>
                      <a:lnTo>
                        <a:pt x="36" y="1174"/>
                      </a:lnTo>
                      <a:lnTo>
                        <a:pt x="37" y="1188"/>
                      </a:lnTo>
                      <a:lnTo>
                        <a:pt x="36" y="1186"/>
                      </a:lnTo>
                      <a:lnTo>
                        <a:pt x="36" y="1200"/>
                      </a:lnTo>
                      <a:lnTo>
                        <a:pt x="37" y="1203"/>
                      </a:lnTo>
                      <a:lnTo>
                        <a:pt x="37" y="1205"/>
                      </a:lnTo>
                      <a:lnTo>
                        <a:pt x="36" y="1206"/>
                      </a:lnTo>
                      <a:lnTo>
                        <a:pt x="36" y="1211"/>
                      </a:lnTo>
                      <a:lnTo>
                        <a:pt x="37" y="1211"/>
                      </a:lnTo>
                      <a:lnTo>
                        <a:pt x="37" y="1223"/>
                      </a:lnTo>
                      <a:lnTo>
                        <a:pt x="36" y="1222"/>
                      </a:lnTo>
                      <a:lnTo>
                        <a:pt x="36" y="1225"/>
                      </a:lnTo>
                      <a:lnTo>
                        <a:pt x="34" y="1225"/>
                      </a:lnTo>
                      <a:lnTo>
                        <a:pt x="34" y="1242"/>
                      </a:lnTo>
                      <a:lnTo>
                        <a:pt x="36" y="1242"/>
                      </a:lnTo>
                      <a:lnTo>
                        <a:pt x="36" y="1262"/>
                      </a:lnTo>
                      <a:lnTo>
                        <a:pt x="34" y="1262"/>
                      </a:lnTo>
                      <a:lnTo>
                        <a:pt x="34" y="1268"/>
                      </a:lnTo>
                      <a:lnTo>
                        <a:pt x="37" y="1271"/>
                      </a:lnTo>
                      <a:lnTo>
                        <a:pt x="37" y="1274"/>
                      </a:lnTo>
                      <a:lnTo>
                        <a:pt x="36" y="1274"/>
                      </a:lnTo>
                      <a:lnTo>
                        <a:pt x="37" y="1279"/>
                      </a:lnTo>
                      <a:lnTo>
                        <a:pt x="36" y="1279"/>
                      </a:lnTo>
                      <a:lnTo>
                        <a:pt x="36" y="1295"/>
                      </a:lnTo>
                      <a:lnTo>
                        <a:pt x="34" y="1310"/>
                      </a:lnTo>
                      <a:lnTo>
                        <a:pt x="34" y="1324"/>
                      </a:lnTo>
                      <a:lnTo>
                        <a:pt x="37" y="1324"/>
                      </a:lnTo>
                      <a:lnTo>
                        <a:pt x="36" y="1327"/>
                      </a:lnTo>
                      <a:lnTo>
                        <a:pt x="36" y="1335"/>
                      </a:lnTo>
                      <a:lnTo>
                        <a:pt x="34" y="1338"/>
                      </a:lnTo>
                      <a:lnTo>
                        <a:pt x="34" y="1340"/>
                      </a:lnTo>
                      <a:lnTo>
                        <a:pt x="33" y="1341"/>
                      </a:lnTo>
                      <a:lnTo>
                        <a:pt x="36" y="1344"/>
                      </a:lnTo>
                      <a:lnTo>
                        <a:pt x="34" y="1344"/>
                      </a:lnTo>
                      <a:lnTo>
                        <a:pt x="34" y="1347"/>
                      </a:lnTo>
                      <a:lnTo>
                        <a:pt x="33" y="1347"/>
                      </a:lnTo>
                      <a:lnTo>
                        <a:pt x="34" y="1350"/>
                      </a:lnTo>
                      <a:lnTo>
                        <a:pt x="34" y="1352"/>
                      </a:lnTo>
                      <a:lnTo>
                        <a:pt x="33" y="1355"/>
                      </a:lnTo>
                      <a:lnTo>
                        <a:pt x="33" y="1358"/>
                      </a:lnTo>
                      <a:lnTo>
                        <a:pt x="34" y="1361"/>
                      </a:lnTo>
                      <a:lnTo>
                        <a:pt x="33" y="1360"/>
                      </a:lnTo>
                      <a:lnTo>
                        <a:pt x="33" y="1378"/>
                      </a:lnTo>
                      <a:lnTo>
                        <a:pt x="31" y="1377"/>
                      </a:lnTo>
                      <a:lnTo>
                        <a:pt x="31" y="1386"/>
                      </a:lnTo>
                      <a:lnTo>
                        <a:pt x="33" y="1383"/>
                      </a:lnTo>
                      <a:lnTo>
                        <a:pt x="31" y="1388"/>
                      </a:lnTo>
                      <a:lnTo>
                        <a:pt x="33" y="1392"/>
                      </a:lnTo>
                      <a:lnTo>
                        <a:pt x="31" y="1391"/>
                      </a:lnTo>
                      <a:lnTo>
                        <a:pt x="31" y="1399"/>
                      </a:lnTo>
                      <a:lnTo>
                        <a:pt x="33" y="1399"/>
                      </a:lnTo>
                      <a:lnTo>
                        <a:pt x="33" y="1405"/>
                      </a:lnTo>
                      <a:lnTo>
                        <a:pt x="31" y="1403"/>
                      </a:lnTo>
                      <a:lnTo>
                        <a:pt x="31" y="1419"/>
                      </a:lnTo>
                      <a:lnTo>
                        <a:pt x="30" y="1419"/>
                      </a:lnTo>
                      <a:lnTo>
                        <a:pt x="30" y="1422"/>
                      </a:lnTo>
                      <a:lnTo>
                        <a:pt x="31" y="1423"/>
                      </a:lnTo>
                      <a:lnTo>
                        <a:pt x="31" y="1433"/>
                      </a:lnTo>
                      <a:lnTo>
                        <a:pt x="30" y="1434"/>
                      </a:lnTo>
                      <a:lnTo>
                        <a:pt x="30" y="1440"/>
                      </a:lnTo>
                      <a:lnTo>
                        <a:pt x="31" y="1444"/>
                      </a:lnTo>
                      <a:lnTo>
                        <a:pt x="31" y="1454"/>
                      </a:lnTo>
                      <a:lnTo>
                        <a:pt x="30" y="1454"/>
                      </a:lnTo>
                      <a:lnTo>
                        <a:pt x="30" y="1456"/>
                      </a:lnTo>
                      <a:lnTo>
                        <a:pt x="28" y="1461"/>
                      </a:lnTo>
                      <a:lnTo>
                        <a:pt x="28" y="1464"/>
                      </a:lnTo>
                      <a:lnTo>
                        <a:pt x="30" y="1468"/>
                      </a:lnTo>
                      <a:lnTo>
                        <a:pt x="30" y="1472"/>
                      </a:lnTo>
                      <a:lnTo>
                        <a:pt x="28" y="1476"/>
                      </a:lnTo>
                      <a:lnTo>
                        <a:pt x="30" y="1476"/>
                      </a:lnTo>
                      <a:lnTo>
                        <a:pt x="30" y="1496"/>
                      </a:lnTo>
                      <a:lnTo>
                        <a:pt x="31" y="1498"/>
                      </a:lnTo>
                      <a:lnTo>
                        <a:pt x="31" y="1501"/>
                      </a:lnTo>
                      <a:lnTo>
                        <a:pt x="30" y="1504"/>
                      </a:lnTo>
                      <a:lnTo>
                        <a:pt x="30" y="1507"/>
                      </a:lnTo>
                      <a:lnTo>
                        <a:pt x="27" y="1510"/>
                      </a:lnTo>
                      <a:lnTo>
                        <a:pt x="28" y="1513"/>
                      </a:lnTo>
                      <a:lnTo>
                        <a:pt x="28" y="1523"/>
                      </a:lnTo>
                      <a:lnTo>
                        <a:pt x="30" y="1526"/>
                      </a:lnTo>
                      <a:lnTo>
                        <a:pt x="30" y="1530"/>
                      </a:lnTo>
                      <a:lnTo>
                        <a:pt x="28" y="1530"/>
                      </a:lnTo>
                      <a:lnTo>
                        <a:pt x="28" y="1552"/>
                      </a:lnTo>
                      <a:lnTo>
                        <a:pt x="27" y="1552"/>
                      </a:lnTo>
                      <a:lnTo>
                        <a:pt x="27" y="1555"/>
                      </a:lnTo>
                      <a:lnTo>
                        <a:pt x="28" y="1554"/>
                      </a:lnTo>
                      <a:lnTo>
                        <a:pt x="28" y="1563"/>
                      </a:lnTo>
                      <a:lnTo>
                        <a:pt x="27" y="1565"/>
                      </a:lnTo>
                      <a:lnTo>
                        <a:pt x="27" y="1574"/>
                      </a:lnTo>
                      <a:lnTo>
                        <a:pt x="28" y="1574"/>
                      </a:lnTo>
                      <a:lnTo>
                        <a:pt x="27" y="1575"/>
                      </a:lnTo>
                      <a:lnTo>
                        <a:pt x="28" y="1577"/>
                      </a:lnTo>
                      <a:lnTo>
                        <a:pt x="28" y="1580"/>
                      </a:lnTo>
                      <a:lnTo>
                        <a:pt x="27" y="1582"/>
                      </a:lnTo>
                      <a:lnTo>
                        <a:pt x="28" y="1586"/>
                      </a:lnTo>
                      <a:lnTo>
                        <a:pt x="25" y="1586"/>
                      </a:lnTo>
                      <a:lnTo>
                        <a:pt x="25" y="1594"/>
                      </a:lnTo>
                      <a:lnTo>
                        <a:pt x="27" y="1596"/>
                      </a:lnTo>
                      <a:lnTo>
                        <a:pt x="25" y="1596"/>
                      </a:lnTo>
                      <a:lnTo>
                        <a:pt x="25" y="1600"/>
                      </a:lnTo>
                      <a:lnTo>
                        <a:pt x="23" y="1600"/>
                      </a:lnTo>
                      <a:lnTo>
                        <a:pt x="23" y="1614"/>
                      </a:lnTo>
                      <a:lnTo>
                        <a:pt x="25" y="1620"/>
                      </a:lnTo>
                      <a:lnTo>
                        <a:pt x="23" y="1620"/>
                      </a:lnTo>
                      <a:lnTo>
                        <a:pt x="23" y="1627"/>
                      </a:lnTo>
                      <a:lnTo>
                        <a:pt x="25" y="1630"/>
                      </a:lnTo>
                      <a:lnTo>
                        <a:pt x="25" y="1633"/>
                      </a:lnTo>
                      <a:lnTo>
                        <a:pt x="23" y="1634"/>
                      </a:lnTo>
                      <a:lnTo>
                        <a:pt x="23" y="1645"/>
                      </a:lnTo>
                      <a:lnTo>
                        <a:pt x="22" y="1645"/>
                      </a:lnTo>
                      <a:lnTo>
                        <a:pt x="23" y="1652"/>
                      </a:lnTo>
                      <a:lnTo>
                        <a:pt x="22" y="1652"/>
                      </a:lnTo>
                      <a:lnTo>
                        <a:pt x="22" y="1648"/>
                      </a:lnTo>
                      <a:lnTo>
                        <a:pt x="20" y="1652"/>
                      </a:lnTo>
                      <a:lnTo>
                        <a:pt x="20" y="1656"/>
                      </a:lnTo>
                      <a:lnTo>
                        <a:pt x="19" y="1656"/>
                      </a:lnTo>
                      <a:lnTo>
                        <a:pt x="19" y="1662"/>
                      </a:lnTo>
                      <a:lnTo>
                        <a:pt x="22" y="1672"/>
                      </a:lnTo>
                      <a:lnTo>
                        <a:pt x="22" y="1678"/>
                      </a:lnTo>
                      <a:lnTo>
                        <a:pt x="20" y="1676"/>
                      </a:lnTo>
                      <a:lnTo>
                        <a:pt x="19" y="1676"/>
                      </a:lnTo>
                      <a:lnTo>
                        <a:pt x="19" y="1678"/>
                      </a:lnTo>
                      <a:lnTo>
                        <a:pt x="17" y="1678"/>
                      </a:lnTo>
                      <a:lnTo>
                        <a:pt x="17" y="1679"/>
                      </a:lnTo>
                      <a:lnTo>
                        <a:pt x="20" y="1679"/>
                      </a:lnTo>
                      <a:lnTo>
                        <a:pt x="20" y="1681"/>
                      </a:lnTo>
                      <a:lnTo>
                        <a:pt x="19" y="1683"/>
                      </a:lnTo>
                      <a:lnTo>
                        <a:pt x="17" y="1683"/>
                      </a:lnTo>
                      <a:lnTo>
                        <a:pt x="17" y="1692"/>
                      </a:lnTo>
                      <a:lnTo>
                        <a:pt x="16" y="1692"/>
                      </a:lnTo>
                      <a:lnTo>
                        <a:pt x="16" y="1693"/>
                      </a:lnTo>
                      <a:lnTo>
                        <a:pt x="19" y="1697"/>
                      </a:lnTo>
                      <a:lnTo>
                        <a:pt x="17" y="1700"/>
                      </a:lnTo>
                      <a:lnTo>
                        <a:pt x="17" y="1706"/>
                      </a:lnTo>
                      <a:lnTo>
                        <a:pt x="16" y="1707"/>
                      </a:lnTo>
                      <a:lnTo>
                        <a:pt x="16" y="1714"/>
                      </a:lnTo>
                      <a:lnTo>
                        <a:pt x="14" y="1712"/>
                      </a:lnTo>
                      <a:lnTo>
                        <a:pt x="14" y="1701"/>
                      </a:lnTo>
                      <a:lnTo>
                        <a:pt x="13" y="1703"/>
                      </a:lnTo>
                      <a:lnTo>
                        <a:pt x="13" y="1707"/>
                      </a:lnTo>
                      <a:lnTo>
                        <a:pt x="11" y="1706"/>
                      </a:lnTo>
                      <a:lnTo>
                        <a:pt x="11" y="1701"/>
                      </a:lnTo>
                      <a:lnTo>
                        <a:pt x="13" y="1701"/>
                      </a:lnTo>
                      <a:lnTo>
                        <a:pt x="13" y="1700"/>
                      </a:lnTo>
                      <a:lnTo>
                        <a:pt x="14" y="1700"/>
                      </a:lnTo>
                      <a:lnTo>
                        <a:pt x="14" y="1693"/>
                      </a:lnTo>
                      <a:lnTo>
                        <a:pt x="13" y="1692"/>
                      </a:lnTo>
                      <a:lnTo>
                        <a:pt x="11" y="1692"/>
                      </a:lnTo>
                      <a:lnTo>
                        <a:pt x="11" y="1689"/>
                      </a:lnTo>
                      <a:lnTo>
                        <a:pt x="13" y="1689"/>
                      </a:lnTo>
                      <a:lnTo>
                        <a:pt x="13" y="1676"/>
                      </a:lnTo>
                      <a:lnTo>
                        <a:pt x="11" y="1673"/>
                      </a:lnTo>
                      <a:lnTo>
                        <a:pt x="11" y="1667"/>
                      </a:lnTo>
                      <a:lnTo>
                        <a:pt x="13" y="1669"/>
                      </a:lnTo>
                      <a:lnTo>
                        <a:pt x="13" y="1672"/>
                      </a:lnTo>
                      <a:lnTo>
                        <a:pt x="14" y="1672"/>
                      </a:lnTo>
                      <a:lnTo>
                        <a:pt x="14" y="1669"/>
                      </a:lnTo>
                      <a:lnTo>
                        <a:pt x="16" y="1669"/>
                      </a:lnTo>
                      <a:lnTo>
                        <a:pt x="16" y="1667"/>
                      </a:lnTo>
                      <a:lnTo>
                        <a:pt x="17" y="1667"/>
                      </a:lnTo>
                      <a:lnTo>
                        <a:pt x="16" y="1665"/>
                      </a:lnTo>
                      <a:lnTo>
                        <a:pt x="16" y="1661"/>
                      </a:lnTo>
                      <a:lnTo>
                        <a:pt x="14" y="1662"/>
                      </a:lnTo>
                      <a:lnTo>
                        <a:pt x="14" y="1652"/>
                      </a:lnTo>
                      <a:lnTo>
                        <a:pt x="13" y="1642"/>
                      </a:lnTo>
                      <a:lnTo>
                        <a:pt x="16" y="1634"/>
                      </a:lnTo>
                      <a:lnTo>
                        <a:pt x="16" y="1633"/>
                      </a:lnTo>
                      <a:lnTo>
                        <a:pt x="14" y="1634"/>
                      </a:lnTo>
                      <a:lnTo>
                        <a:pt x="14" y="1617"/>
                      </a:lnTo>
                      <a:lnTo>
                        <a:pt x="16" y="1617"/>
                      </a:lnTo>
                      <a:lnTo>
                        <a:pt x="16" y="1614"/>
                      </a:lnTo>
                      <a:lnTo>
                        <a:pt x="14" y="1614"/>
                      </a:lnTo>
                      <a:lnTo>
                        <a:pt x="14" y="1608"/>
                      </a:lnTo>
                      <a:lnTo>
                        <a:pt x="16" y="1607"/>
                      </a:lnTo>
                      <a:lnTo>
                        <a:pt x="16" y="1603"/>
                      </a:lnTo>
                      <a:lnTo>
                        <a:pt x="14" y="1603"/>
                      </a:lnTo>
                      <a:lnTo>
                        <a:pt x="16" y="1602"/>
                      </a:lnTo>
                      <a:lnTo>
                        <a:pt x="14" y="1597"/>
                      </a:lnTo>
                      <a:lnTo>
                        <a:pt x="14" y="1594"/>
                      </a:lnTo>
                      <a:lnTo>
                        <a:pt x="13" y="1594"/>
                      </a:lnTo>
                      <a:lnTo>
                        <a:pt x="13" y="1596"/>
                      </a:lnTo>
                      <a:lnTo>
                        <a:pt x="11" y="1594"/>
                      </a:lnTo>
                      <a:lnTo>
                        <a:pt x="11" y="1589"/>
                      </a:lnTo>
                      <a:lnTo>
                        <a:pt x="10" y="1586"/>
                      </a:lnTo>
                      <a:lnTo>
                        <a:pt x="10" y="1585"/>
                      </a:lnTo>
                      <a:lnTo>
                        <a:pt x="11" y="1588"/>
                      </a:lnTo>
                      <a:lnTo>
                        <a:pt x="13" y="1589"/>
                      </a:lnTo>
                      <a:lnTo>
                        <a:pt x="14" y="1589"/>
                      </a:lnTo>
                      <a:lnTo>
                        <a:pt x="14" y="1583"/>
                      </a:lnTo>
                      <a:lnTo>
                        <a:pt x="13" y="1583"/>
                      </a:lnTo>
                      <a:lnTo>
                        <a:pt x="13" y="1582"/>
                      </a:lnTo>
                      <a:lnTo>
                        <a:pt x="14" y="1579"/>
                      </a:lnTo>
                      <a:lnTo>
                        <a:pt x="16" y="1577"/>
                      </a:lnTo>
                      <a:lnTo>
                        <a:pt x="16" y="1572"/>
                      </a:lnTo>
                      <a:lnTo>
                        <a:pt x="17" y="1572"/>
                      </a:lnTo>
                      <a:lnTo>
                        <a:pt x="17" y="1566"/>
                      </a:lnTo>
                      <a:lnTo>
                        <a:pt x="16" y="1568"/>
                      </a:lnTo>
                      <a:lnTo>
                        <a:pt x="16" y="1565"/>
                      </a:lnTo>
                      <a:lnTo>
                        <a:pt x="14" y="1563"/>
                      </a:lnTo>
                      <a:lnTo>
                        <a:pt x="14" y="1558"/>
                      </a:lnTo>
                      <a:lnTo>
                        <a:pt x="13" y="1560"/>
                      </a:lnTo>
                      <a:lnTo>
                        <a:pt x="13" y="1557"/>
                      </a:lnTo>
                      <a:lnTo>
                        <a:pt x="11" y="1554"/>
                      </a:lnTo>
                      <a:lnTo>
                        <a:pt x="11" y="1552"/>
                      </a:lnTo>
                      <a:lnTo>
                        <a:pt x="10" y="1554"/>
                      </a:lnTo>
                      <a:lnTo>
                        <a:pt x="10" y="1551"/>
                      </a:lnTo>
                      <a:lnTo>
                        <a:pt x="11" y="1551"/>
                      </a:lnTo>
                      <a:lnTo>
                        <a:pt x="11" y="1546"/>
                      </a:lnTo>
                      <a:lnTo>
                        <a:pt x="13" y="1548"/>
                      </a:lnTo>
                      <a:lnTo>
                        <a:pt x="14" y="1546"/>
                      </a:lnTo>
                      <a:lnTo>
                        <a:pt x="16" y="1546"/>
                      </a:lnTo>
                      <a:lnTo>
                        <a:pt x="17" y="1548"/>
                      </a:lnTo>
                      <a:lnTo>
                        <a:pt x="17" y="1546"/>
                      </a:lnTo>
                      <a:lnTo>
                        <a:pt x="19" y="1544"/>
                      </a:lnTo>
                      <a:lnTo>
                        <a:pt x="19" y="1541"/>
                      </a:lnTo>
                      <a:lnTo>
                        <a:pt x="16" y="1538"/>
                      </a:lnTo>
                      <a:lnTo>
                        <a:pt x="19" y="1537"/>
                      </a:lnTo>
                      <a:lnTo>
                        <a:pt x="19" y="1535"/>
                      </a:lnTo>
                      <a:lnTo>
                        <a:pt x="17" y="1534"/>
                      </a:lnTo>
                      <a:lnTo>
                        <a:pt x="14" y="1534"/>
                      </a:lnTo>
                      <a:lnTo>
                        <a:pt x="14" y="1532"/>
                      </a:lnTo>
                      <a:lnTo>
                        <a:pt x="11" y="1529"/>
                      </a:lnTo>
                      <a:lnTo>
                        <a:pt x="13" y="1529"/>
                      </a:lnTo>
                      <a:lnTo>
                        <a:pt x="13" y="1527"/>
                      </a:lnTo>
                      <a:lnTo>
                        <a:pt x="14" y="1527"/>
                      </a:lnTo>
                      <a:lnTo>
                        <a:pt x="14" y="1518"/>
                      </a:lnTo>
                      <a:lnTo>
                        <a:pt x="13" y="1518"/>
                      </a:lnTo>
                      <a:lnTo>
                        <a:pt x="13" y="1515"/>
                      </a:lnTo>
                      <a:lnTo>
                        <a:pt x="11" y="1513"/>
                      </a:lnTo>
                      <a:lnTo>
                        <a:pt x="13" y="1512"/>
                      </a:lnTo>
                      <a:lnTo>
                        <a:pt x="11" y="1507"/>
                      </a:lnTo>
                      <a:lnTo>
                        <a:pt x="11" y="1495"/>
                      </a:lnTo>
                      <a:lnTo>
                        <a:pt x="13" y="1492"/>
                      </a:lnTo>
                      <a:lnTo>
                        <a:pt x="11" y="1490"/>
                      </a:lnTo>
                      <a:lnTo>
                        <a:pt x="13" y="1490"/>
                      </a:lnTo>
                      <a:lnTo>
                        <a:pt x="13" y="1489"/>
                      </a:lnTo>
                      <a:lnTo>
                        <a:pt x="14" y="1489"/>
                      </a:lnTo>
                      <a:lnTo>
                        <a:pt x="14" y="1484"/>
                      </a:lnTo>
                      <a:lnTo>
                        <a:pt x="13" y="1481"/>
                      </a:lnTo>
                      <a:lnTo>
                        <a:pt x="13" y="1476"/>
                      </a:lnTo>
                      <a:lnTo>
                        <a:pt x="11" y="1475"/>
                      </a:lnTo>
                      <a:lnTo>
                        <a:pt x="13" y="1473"/>
                      </a:lnTo>
                      <a:lnTo>
                        <a:pt x="13" y="1465"/>
                      </a:lnTo>
                      <a:lnTo>
                        <a:pt x="14" y="1465"/>
                      </a:lnTo>
                      <a:lnTo>
                        <a:pt x="14" y="1456"/>
                      </a:lnTo>
                      <a:lnTo>
                        <a:pt x="11" y="1453"/>
                      </a:lnTo>
                      <a:lnTo>
                        <a:pt x="13" y="1453"/>
                      </a:lnTo>
                      <a:lnTo>
                        <a:pt x="13" y="1445"/>
                      </a:lnTo>
                      <a:lnTo>
                        <a:pt x="14" y="1444"/>
                      </a:lnTo>
                      <a:lnTo>
                        <a:pt x="14" y="1437"/>
                      </a:lnTo>
                      <a:lnTo>
                        <a:pt x="16" y="1436"/>
                      </a:lnTo>
                      <a:lnTo>
                        <a:pt x="16" y="1433"/>
                      </a:lnTo>
                      <a:lnTo>
                        <a:pt x="13" y="1436"/>
                      </a:lnTo>
                      <a:lnTo>
                        <a:pt x="14" y="1433"/>
                      </a:lnTo>
                      <a:lnTo>
                        <a:pt x="14" y="1422"/>
                      </a:lnTo>
                      <a:lnTo>
                        <a:pt x="13" y="1419"/>
                      </a:lnTo>
                      <a:lnTo>
                        <a:pt x="13" y="1416"/>
                      </a:lnTo>
                      <a:lnTo>
                        <a:pt x="11" y="1417"/>
                      </a:lnTo>
                      <a:lnTo>
                        <a:pt x="14" y="1411"/>
                      </a:lnTo>
                      <a:lnTo>
                        <a:pt x="14" y="1400"/>
                      </a:lnTo>
                      <a:lnTo>
                        <a:pt x="16" y="1400"/>
                      </a:lnTo>
                      <a:lnTo>
                        <a:pt x="14" y="1394"/>
                      </a:lnTo>
                      <a:lnTo>
                        <a:pt x="13" y="1395"/>
                      </a:lnTo>
                      <a:lnTo>
                        <a:pt x="13" y="1397"/>
                      </a:lnTo>
                      <a:lnTo>
                        <a:pt x="11" y="1399"/>
                      </a:lnTo>
                      <a:lnTo>
                        <a:pt x="11" y="1394"/>
                      </a:lnTo>
                      <a:lnTo>
                        <a:pt x="14" y="1385"/>
                      </a:lnTo>
                      <a:lnTo>
                        <a:pt x="14" y="1383"/>
                      </a:lnTo>
                      <a:lnTo>
                        <a:pt x="16" y="1383"/>
                      </a:lnTo>
                      <a:lnTo>
                        <a:pt x="16" y="1380"/>
                      </a:lnTo>
                      <a:lnTo>
                        <a:pt x="14" y="1378"/>
                      </a:lnTo>
                      <a:lnTo>
                        <a:pt x="14" y="1372"/>
                      </a:lnTo>
                      <a:lnTo>
                        <a:pt x="13" y="1368"/>
                      </a:lnTo>
                      <a:lnTo>
                        <a:pt x="11" y="1364"/>
                      </a:lnTo>
                      <a:lnTo>
                        <a:pt x="11" y="1360"/>
                      </a:lnTo>
                      <a:lnTo>
                        <a:pt x="10" y="1354"/>
                      </a:lnTo>
                      <a:lnTo>
                        <a:pt x="10" y="1355"/>
                      </a:lnTo>
                      <a:lnTo>
                        <a:pt x="8" y="1357"/>
                      </a:lnTo>
                      <a:lnTo>
                        <a:pt x="8" y="1355"/>
                      </a:lnTo>
                      <a:lnTo>
                        <a:pt x="6" y="1352"/>
                      </a:lnTo>
                      <a:lnTo>
                        <a:pt x="6" y="1349"/>
                      </a:lnTo>
                      <a:lnTo>
                        <a:pt x="8" y="1346"/>
                      </a:lnTo>
                      <a:lnTo>
                        <a:pt x="8" y="1344"/>
                      </a:lnTo>
                      <a:lnTo>
                        <a:pt x="10" y="1344"/>
                      </a:lnTo>
                      <a:lnTo>
                        <a:pt x="10" y="1343"/>
                      </a:lnTo>
                      <a:lnTo>
                        <a:pt x="11" y="1341"/>
                      </a:lnTo>
                      <a:lnTo>
                        <a:pt x="13" y="1341"/>
                      </a:lnTo>
                      <a:lnTo>
                        <a:pt x="13" y="1340"/>
                      </a:lnTo>
                      <a:lnTo>
                        <a:pt x="11" y="1338"/>
                      </a:lnTo>
                      <a:lnTo>
                        <a:pt x="11" y="1336"/>
                      </a:lnTo>
                      <a:lnTo>
                        <a:pt x="10" y="1336"/>
                      </a:lnTo>
                      <a:lnTo>
                        <a:pt x="10" y="1335"/>
                      </a:lnTo>
                      <a:lnTo>
                        <a:pt x="13" y="1335"/>
                      </a:lnTo>
                      <a:lnTo>
                        <a:pt x="13" y="1327"/>
                      </a:lnTo>
                      <a:lnTo>
                        <a:pt x="11" y="1326"/>
                      </a:lnTo>
                      <a:lnTo>
                        <a:pt x="13" y="1326"/>
                      </a:lnTo>
                      <a:lnTo>
                        <a:pt x="13" y="1313"/>
                      </a:lnTo>
                      <a:lnTo>
                        <a:pt x="14" y="1312"/>
                      </a:lnTo>
                      <a:lnTo>
                        <a:pt x="13" y="1310"/>
                      </a:lnTo>
                      <a:lnTo>
                        <a:pt x="13" y="1309"/>
                      </a:lnTo>
                      <a:lnTo>
                        <a:pt x="14" y="1304"/>
                      </a:lnTo>
                      <a:lnTo>
                        <a:pt x="13" y="1304"/>
                      </a:lnTo>
                      <a:lnTo>
                        <a:pt x="13" y="1298"/>
                      </a:lnTo>
                      <a:lnTo>
                        <a:pt x="11" y="1298"/>
                      </a:lnTo>
                      <a:lnTo>
                        <a:pt x="11" y="1293"/>
                      </a:lnTo>
                      <a:lnTo>
                        <a:pt x="13" y="1293"/>
                      </a:lnTo>
                      <a:lnTo>
                        <a:pt x="13" y="1282"/>
                      </a:lnTo>
                      <a:lnTo>
                        <a:pt x="11" y="1281"/>
                      </a:lnTo>
                      <a:lnTo>
                        <a:pt x="11" y="1267"/>
                      </a:lnTo>
                      <a:lnTo>
                        <a:pt x="13" y="1267"/>
                      </a:lnTo>
                      <a:lnTo>
                        <a:pt x="13" y="1270"/>
                      </a:lnTo>
                      <a:lnTo>
                        <a:pt x="14" y="1268"/>
                      </a:lnTo>
                      <a:lnTo>
                        <a:pt x="13" y="1265"/>
                      </a:lnTo>
                      <a:lnTo>
                        <a:pt x="13" y="1262"/>
                      </a:lnTo>
                      <a:lnTo>
                        <a:pt x="11" y="1257"/>
                      </a:lnTo>
                      <a:lnTo>
                        <a:pt x="10" y="1254"/>
                      </a:lnTo>
                      <a:lnTo>
                        <a:pt x="10" y="1239"/>
                      </a:lnTo>
                      <a:lnTo>
                        <a:pt x="8" y="1237"/>
                      </a:lnTo>
                      <a:lnTo>
                        <a:pt x="10" y="1237"/>
                      </a:lnTo>
                      <a:lnTo>
                        <a:pt x="8" y="1231"/>
                      </a:lnTo>
                      <a:lnTo>
                        <a:pt x="10" y="1233"/>
                      </a:lnTo>
                      <a:lnTo>
                        <a:pt x="10" y="1225"/>
                      </a:lnTo>
                      <a:lnTo>
                        <a:pt x="11" y="1222"/>
                      </a:lnTo>
                      <a:lnTo>
                        <a:pt x="11" y="1217"/>
                      </a:lnTo>
                      <a:lnTo>
                        <a:pt x="10" y="1212"/>
                      </a:lnTo>
                      <a:lnTo>
                        <a:pt x="10" y="1209"/>
                      </a:lnTo>
                      <a:lnTo>
                        <a:pt x="8" y="1205"/>
                      </a:lnTo>
                      <a:lnTo>
                        <a:pt x="8" y="1197"/>
                      </a:lnTo>
                      <a:lnTo>
                        <a:pt x="6" y="1195"/>
                      </a:lnTo>
                      <a:lnTo>
                        <a:pt x="8" y="1195"/>
                      </a:lnTo>
                      <a:lnTo>
                        <a:pt x="8" y="1191"/>
                      </a:lnTo>
                      <a:lnTo>
                        <a:pt x="10" y="1189"/>
                      </a:lnTo>
                      <a:lnTo>
                        <a:pt x="10" y="1178"/>
                      </a:lnTo>
                      <a:lnTo>
                        <a:pt x="8" y="1178"/>
                      </a:lnTo>
                      <a:lnTo>
                        <a:pt x="8" y="1174"/>
                      </a:lnTo>
                      <a:lnTo>
                        <a:pt x="10" y="1172"/>
                      </a:lnTo>
                      <a:lnTo>
                        <a:pt x="11" y="1172"/>
                      </a:lnTo>
                      <a:lnTo>
                        <a:pt x="11" y="1170"/>
                      </a:lnTo>
                      <a:lnTo>
                        <a:pt x="13" y="1170"/>
                      </a:lnTo>
                      <a:lnTo>
                        <a:pt x="13" y="1169"/>
                      </a:lnTo>
                      <a:lnTo>
                        <a:pt x="11" y="1166"/>
                      </a:lnTo>
                      <a:lnTo>
                        <a:pt x="10" y="1167"/>
                      </a:lnTo>
                      <a:lnTo>
                        <a:pt x="10" y="1160"/>
                      </a:lnTo>
                      <a:lnTo>
                        <a:pt x="8" y="1158"/>
                      </a:lnTo>
                      <a:lnTo>
                        <a:pt x="10" y="1158"/>
                      </a:lnTo>
                      <a:lnTo>
                        <a:pt x="10" y="1156"/>
                      </a:lnTo>
                      <a:lnTo>
                        <a:pt x="11" y="1156"/>
                      </a:lnTo>
                      <a:lnTo>
                        <a:pt x="11" y="1158"/>
                      </a:lnTo>
                      <a:lnTo>
                        <a:pt x="13" y="1156"/>
                      </a:lnTo>
                      <a:lnTo>
                        <a:pt x="13" y="1141"/>
                      </a:lnTo>
                      <a:lnTo>
                        <a:pt x="11" y="1138"/>
                      </a:lnTo>
                      <a:lnTo>
                        <a:pt x="13" y="1138"/>
                      </a:lnTo>
                      <a:lnTo>
                        <a:pt x="13" y="1135"/>
                      </a:lnTo>
                      <a:lnTo>
                        <a:pt x="14" y="1135"/>
                      </a:lnTo>
                      <a:lnTo>
                        <a:pt x="14" y="1127"/>
                      </a:lnTo>
                      <a:lnTo>
                        <a:pt x="13" y="1125"/>
                      </a:lnTo>
                      <a:lnTo>
                        <a:pt x="13" y="1118"/>
                      </a:lnTo>
                      <a:lnTo>
                        <a:pt x="11" y="1118"/>
                      </a:lnTo>
                      <a:lnTo>
                        <a:pt x="11" y="1121"/>
                      </a:lnTo>
                      <a:lnTo>
                        <a:pt x="10" y="1119"/>
                      </a:lnTo>
                      <a:lnTo>
                        <a:pt x="10" y="1084"/>
                      </a:lnTo>
                      <a:lnTo>
                        <a:pt x="8" y="1084"/>
                      </a:lnTo>
                      <a:lnTo>
                        <a:pt x="8" y="1071"/>
                      </a:lnTo>
                      <a:lnTo>
                        <a:pt x="10" y="1074"/>
                      </a:lnTo>
                      <a:lnTo>
                        <a:pt x="10" y="1070"/>
                      </a:lnTo>
                      <a:lnTo>
                        <a:pt x="8" y="1068"/>
                      </a:lnTo>
                      <a:lnTo>
                        <a:pt x="8" y="1065"/>
                      </a:lnTo>
                      <a:lnTo>
                        <a:pt x="10" y="1063"/>
                      </a:lnTo>
                      <a:lnTo>
                        <a:pt x="10" y="1062"/>
                      </a:lnTo>
                      <a:lnTo>
                        <a:pt x="8" y="1060"/>
                      </a:lnTo>
                      <a:lnTo>
                        <a:pt x="8" y="1057"/>
                      </a:lnTo>
                      <a:lnTo>
                        <a:pt x="10" y="1057"/>
                      </a:lnTo>
                      <a:lnTo>
                        <a:pt x="10" y="1051"/>
                      </a:lnTo>
                      <a:lnTo>
                        <a:pt x="6" y="1045"/>
                      </a:lnTo>
                      <a:lnTo>
                        <a:pt x="8" y="1042"/>
                      </a:lnTo>
                      <a:lnTo>
                        <a:pt x="8" y="1037"/>
                      </a:lnTo>
                      <a:lnTo>
                        <a:pt x="10" y="1032"/>
                      </a:lnTo>
                      <a:lnTo>
                        <a:pt x="10" y="1025"/>
                      </a:lnTo>
                      <a:lnTo>
                        <a:pt x="8" y="1023"/>
                      </a:lnTo>
                      <a:lnTo>
                        <a:pt x="8" y="1018"/>
                      </a:lnTo>
                      <a:lnTo>
                        <a:pt x="6" y="1015"/>
                      </a:lnTo>
                      <a:lnTo>
                        <a:pt x="6" y="1020"/>
                      </a:lnTo>
                      <a:lnTo>
                        <a:pt x="5" y="1021"/>
                      </a:lnTo>
                      <a:lnTo>
                        <a:pt x="5" y="1006"/>
                      </a:lnTo>
                      <a:lnTo>
                        <a:pt x="2" y="990"/>
                      </a:lnTo>
                      <a:lnTo>
                        <a:pt x="2" y="978"/>
                      </a:lnTo>
                      <a:lnTo>
                        <a:pt x="0" y="978"/>
                      </a:lnTo>
                      <a:lnTo>
                        <a:pt x="0" y="952"/>
                      </a:lnTo>
                      <a:lnTo>
                        <a:pt x="2" y="955"/>
                      </a:lnTo>
                      <a:lnTo>
                        <a:pt x="2" y="952"/>
                      </a:lnTo>
                      <a:lnTo>
                        <a:pt x="3" y="949"/>
                      </a:lnTo>
                      <a:lnTo>
                        <a:pt x="3" y="947"/>
                      </a:lnTo>
                      <a:lnTo>
                        <a:pt x="2" y="945"/>
                      </a:lnTo>
                      <a:lnTo>
                        <a:pt x="2" y="944"/>
                      </a:lnTo>
                      <a:lnTo>
                        <a:pt x="3" y="945"/>
                      </a:lnTo>
                      <a:lnTo>
                        <a:pt x="2" y="939"/>
                      </a:lnTo>
                      <a:lnTo>
                        <a:pt x="5" y="939"/>
                      </a:lnTo>
                      <a:lnTo>
                        <a:pt x="5" y="925"/>
                      </a:lnTo>
                      <a:lnTo>
                        <a:pt x="3" y="921"/>
                      </a:lnTo>
                      <a:lnTo>
                        <a:pt x="0" y="849"/>
                      </a:lnTo>
                      <a:lnTo>
                        <a:pt x="0" y="846"/>
                      </a:lnTo>
                      <a:lnTo>
                        <a:pt x="2" y="841"/>
                      </a:lnTo>
                      <a:lnTo>
                        <a:pt x="2" y="837"/>
                      </a:lnTo>
                      <a:lnTo>
                        <a:pt x="3" y="837"/>
                      </a:lnTo>
                      <a:lnTo>
                        <a:pt x="3" y="814"/>
                      </a:lnTo>
                      <a:lnTo>
                        <a:pt x="2" y="814"/>
                      </a:lnTo>
                      <a:lnTo>
                        <a:pt x="2" y="812"/>
                      </a:lnTo>
                      <a:lnTo>
                        <a:pt x="3" y="810"/>
                      </a:lnTo>
                      <a:lnTo>
                        <a:pt x="3" y="807"/>
                      </a:lnTo>
                      <a:lnTo>
                        <a:pt x="2" y="807"/>
                      </a:lnTo>
                      <a:lnTo>
                        <a:pt x="2" y="803"/>
                      </a:lnTo>
                      <a:lnTo>
                        <a:pt x="3" y="804"/>
                      </a:lnTo>
                      <a:lnTo>
                        <a:pt x="3" y="787"/>
                      </a:lnTo>
                      <a:lnTo>
                        <a:pt x="5" y="786"/>
                      </a:lnTo>
                      <a:lnTo>
                        <a:pt x="5" y="776"/>
                      </a:lnTo>
                      <a:lnTo>
                        <a:pt x="3" y="776"/>
                      </a:lnTo>
                      <a:lnTo>
                        <a:pt x="3" y="744"/>
                      </a:lnTo>
                      <a:lnTo>
                        <a:pt x="6" y="744"/>
                      </a:lnTo>
                      <a:lnTo>
                        <a:pt x="6" y="737"/>
                      </a:lnTo>
                      <a:lnTo>
                        <a:pt x="3" y="737"/>
                      </a:lnTo>
                      <a:lnTo>
                        <a:pt x="3" y="739"/>
                      </a:lnTo>
                      <a:lnTo>
                        <a:pt x="2" y="739"/>
                      </a:lnTo>
                      <a:lnTo>
                        <a:pt x="2" y="736"/>
                      </a:lnTo>
                      <a:lnTo>
                        <a:pt x="3" y="736"/>
                      </a:lnTo>
                      <a:lnTo>
                        <a:pt x="3" y="714"/>
                      </a:lnTo>
                      <a:lnTo>
                        <a:pt x="2" y="702"/>
                      </a:lnTo>
                      <a:lnTo>
                        <a:pt x="2" y="689"/>
                      </a:lnTo>
                      <a:lnTo>
                        <a:pt x="3" y="689"/>
                      </a:lnTo>
                      <a:lnTo>
                        <a:pt x="3" y="686"/>
                      </a:lnTo>
                      <a:lnTo>
                        <a:pt x="5" y="686"/>
                      </a:lnTo>
                      <a:lnTo>
                        <a:pt x="5" y="677"/>
                      </a:lnTo>
                      <a:lnTo>
                        <a:pt x="3" y="677"/>
                      </a:lnTo>
                      <a:lnTo>
                        <a:pt x="3" y="671"/>
                      </a:lnTo>
                      <a:lnTo>
                        <a:pt x="5" y="671"/>
                      </a:lnTo>
                      <a:lnTo>
                        <a:pt x="5" y="666"/>
                      </a:lnTo>
                      <a:lnTo>
                        <a:pt x="2" y="666"/>
                      </a:lnTo>
                      <a:lnTo>
                        <a:pt x="3" y="640"/>
                      </a:lnTo>
                      <a:lnTo>
                        <a:pt x="2" y="618"/>
                      </a:lnTo>
                      <a:lnTo>
                        <a:pt x="2" y="613"/>
                      </a:lnTo>
                      <a:lnTo>
                        <a:pt x="3" y="609"/>
                      </a:lnTo>
                      <a:lnTo>
                        <a:pt x="3" y="606"/>
                      </a:lnTo>
                      <a:lnTo>
                        <a:pt x="5" y="601"/>
                      </a:lnTo>
                      <a:lnTo>
                        <a:pt x="5" y="599"/>
                      </a:lnTo>
                      <a:lnTo>
                        <a:pt x="3" y="587"/>
                      </a:lnTo>
                      <a:lnTo>
                        <a:pt x="3" y="559"/>
                      </a:lnTo>
                      <a:lnTo>
                        <a:pt x="5" y="559"/>
                      </a:lnTo>
                      <a:lnTo>
                        <a:pt x="3" y="554"/>
                      </a:lnTo>
                      <a:lnTo>
                        <a:pt x="3" y="550"/>
                      </a:lnTo>
                      <a:lnTo>
                        <a:pt x="5" y="550"/>
                      </a:lnTo>
                      <a:lnTo>
                        <a:pt x="5" y="547"/>
                      </a:lnTo>
                      <a:lnTo>
                        <a:pt x="3" y="547"/>
                      </a:lnTo>
                      <a:lnTo>
                        <a:pt x="3" y="543"/>
                      </a:lnTo>
                      <a:lnTo>
                        <a:pt x="2" y="539"/>
                      </a:lnTo>
                      <a:lnTo>
                        <a:pt x="2" y="526"/>
                      </a:lnTo>
                      <a:lnTo>
                        <a:pt x="3" y="526"/>
                      </a:lnTo>
                      <a:lnTo>
                        <a:pt x="3" y="525"/>
                      </a:lnTo>
                      <a:lnTo>
                        <a:pt x="2" y="523"/>
                      </a:lnTo>
                      <a:lnTo>
                        <a:pt x="2" y="520"/>
                      </a:lnTo>
                      <a:lnTo>
                        <a:pt x="3" y="520"/>
                      </a:lnTo>
                      <a:lnTo>
                        <a:pt x="2" y="500"/>
                      </a:lnTo>
                      <a:lnTo>
                        <a:pt x="3" y="480"/>
                      </a:lnTo>
                      <a:lnTo>
                        <a:pt x="3" y="440"/>
                      </a:lnTo>
                      <a:lnTo>
                        <a:pt x="5" y="429"/>
                      </a:lnTo>
                      <a:lnTo>
                        <a:pt x="5" y="424"/>
                      </a:lnTo>
                      <a:lnTo>
                        <a:pt x="3" y="426"/>
                      </a:lnTo>
                      <a:lnTo>
                        <a:pt x="3" y="314"/>
                      </a:lnTo>
                      <a:lnTo>
                        <a:pt x="5" y="292"/>
                      </a:lnTo>
                      <a:lnTo>
                        <a:pt x="5" y="270"/>
                      </a:lnTo>
                      <a:lnTo>
                        <a:pt x="6" y="250"/>
                      </a:lnTo>
                      <a:lnTo>
                        <a:pt x="8" y="235"/>
                      </a:lnTo>
                      <a:lnTo>
                        <a:pt x="8" y="227"/>
                      </a:lnTo>
                      <a:lnTo>
                        <a:pt x="6" y="224"/>
                      </a:lnTo>
                      <a:lnTo>
                        <a:pt x="5" y="227"/>
                      </a:lnTo>
                      <a:lnTo>
                        <a:pt x="6" y="197"/>
                      </a:lnTo>
                      <a:lnTo>
                        <a:pt x="8" y="169"/>
                      </a:lnTo>
                      <a:lnTo>
                        <a:pt x="6" y="169"/>
                      </a:lnTo>
                      <a:lnTo>
                        <a:pt x="8" y="159"/>
                      </a:lnTo>
                      <a:lnTo>
                        <a:pt x="10" y="149"/>
                      </a:lnTo>
                      <a:lnTo>
                        <a:pt x="10" y="137"/>
                      </a:lnTo>
                      <a:lnTo>
                        <a:pt x="11" y="138"/>
                      </a:lnTo>
                      <a:lnTo>
                        <a:pt x="11" y="123"/>
                      </a:lnTo>
                      <a:lnTo>
                        <a:pt x="14" y="106"/>
                      </a:lnTo>
                      <a:lnTo>
                        <a:pt x="17" y="87"/>
                      </a:lnTo>
                      <a:lnTo>
                        <a:pt x="17" y="90"/>
                      </a:lnTo>
                      <a:lnTo>
                        <a:pt x="19" y="90"/>
                      </a:lnTo>
                      <a:lnTo>
                        <a:pt x="19" y="84"/>
                      </a:lnTo>
                      <a:lnTo>
                        <a:pt x="20" y="84"/>
                      </a:lnTo>
                      <a:lnTo>
                        <a:pt x="20" y="81"/>
                      </a:lnTo>
                      <a:lnTo>
                        <a:pt x="19" y="79"/>
                      </a:lnTo>
                      <a:lnTo>
                        <a:pt x="19" y="73"/>
                      </a:lnTo>
                      <a:lnTo>
                        <a:pt x="20" y="72"/>
                      </a:lnTo>
                      <a:lnTo>
                        <a:pt x="20" y="50"/>
                      </a:lnTo>
                      <a:lnTo>
                        <a:pt x="22" y="48"/>
                      </a:lnTo>
                      <a:lnTo>
                        <a:pt x="23" y="48"/>
                      </a:lnTo>
                      <a:lnTo>
                        <a:pt x="23" y="28"/>
                      </a:lnTo>
                      <a:lnTo>
                        <a:pt x="25" y="28"/>
                      </a:lnTo>
                      <a:lnTo>
                        <a:pt x="25" y="22"/>
                      </a:lnTo>
                      <a:lnTo>
                        <a:pt x="27" y="24"/>
                      </a:lnTo>
                      <a:lnTo>
                        <a:pt x="27" y="25"/>
                      </a:lnTo>
                      <a:lnTo>
                        <a:pt x="30" y="25"/>
                      </a:lnTo>
                      <a:lnTo>
                        <a:pt x="30" y="17"/>
                      </a:lnTo>
                      <a:lnTo>
                        <a:pt x="28" y="14"/>
                      </a:lnTo>
                      <a:lnTo>
                        <a:pt x="27" y="13"/>
                      </a:lnTo>
                      <a:lnTo>
                        <a:pt x="27" y="10"/>
                      </a:lnTo>
                      <a:lnTo>
                        <a:pt x="28" y="8"/>
                      </a:lnTo>
                      <a:lnTo>
                        <a:pt x="28" y="5"/>
                      </a:lnTo>
                      <a:lnTo>
                        <a:pt x="25" y="5"/>
                      </a:lnTo>
                      <a:lnTo>
                        <a:pt x="25" y="2"/>
                      </a:lnTo>
                      <a:lnTo>
                        <a:pt x="27"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1" name="Freeform 219">
                  <a:extLst>
                    <a:ext uri="{FF2B5EF4-FFF2-40B4-BE49-F238E27FC236}">
                      <a16:creationId xmlns:a16="http://schemas.microsoft.com/office/drawing/2014/main" id="{7B3535C0-A0C9-433E-B6B9-3307BB8F3DD9}"/>
                    </a:ext>
                  </a:extLst>
                </p:cNvPr>
                <p:cNvSpPr>
                  <a:spLocks noEditPoints="1"/>
                </p:cNvSpPr>
                <p:nvPr/>
              </p:nvSpPr>
              <p:spPr bwMode="auto">
                <a:xfrm>
                  <a:off x="2038350" y="1901826"/>
                  <a:ext cx="174625" cy="211138"/>
                </a:xfrm>
                <a:custGeom>
                  <a:avLst/>
                  <a:gdLst/>
                  <a:ahLst/>
                  <a:cxnLst>
                    <a:cxn ang="0">
                      <a:pos x="27" y="119"/>
                    </a:cxn>
                    <a:cxn ang="0">
                      <a:pos x="4" y="121"/>
                    </a:cxn>
                    <a:cxn ang="0">
                      <a:pos x="18" y="94"/>
                    </a:cxn>
                    <a:cxn ang="0">
                      <a:pos x="20" y="85"/>
                    </a:cxn>
                    <a:cxn ang="0">
                      <a:pos x="26" y="81"/>
                    </a:cxn>
                    <a:cxn ang="0">
                      <a:pos x="77" y="65"/>
                    </a:cxn>
                    <a:cxn ang="0">
                      <a:pos x="45" y="48"/>
                    </a:cxn>
                    <a:cxn ang="0">
                      <a:pos x="97" y="3"/>
                    </a:cxn>
                    <a:cxn ang="0">
                      <a:pos x="102" y="4"/>
                    </a:cxn>
                    <a:cxn ang="0">
                      <a:pos x="105" y="4"/>
                    </a:cxn>
                    <a:cxn ang="0">
                      <a:pos x="108" y="22"/>
                    </a:cxn>
                    <a:cxn ang="0">
                      <a:pos x="93" y="39"/>
                    </a:cxn>
                    <a:cxn ang="0">
                      <a:pos x="88" y="46"/>
                    </a:cxn>
                    <a:cxn ang="0">
                      <a:pos x="85" y="51"/>
                    </a:cxn>
                    <a:cxn ang="0">
                      <a:pos x="80" y="59"/>
                    </a:cxn>
                    <a:cxn ang="0">
                      <a:pos x="76" y="65"/>
                    </a:cxn>
                    <a:cxn ang="0">
                      <a:pos x="71" y="71"/>
                    </a:cxn>
                    <a:cxn ang="0">
                      <a:pos x="68" y="79"/>
                    </a:cxn>
                    <a:cxn ang="0">
                      <a:pos x="60" y="85"/>
                    </a:cxn>
                    <a:cxn ang="0">
                      <a:pos x="57" y="93"/>
                    </a:cxn>
                    <a:cxn ang="0">
                      <a:pos x="52" y="96"/>
                    </a:cxn>
                    <a:cxn ang="0">
                      <a:pos x="46" y="104"/>
                    </a:cxn>
                    <a:cxn ang="0">
                      <a:pos x="41" y="105"/>
                    </a:cxn>
                    <a:cxn ang="0">
                      <a:pos x="40" y="113"/>
                    </a:cxn>
                    <a:cxn ang="0">
                      <a:pos x="32" y="115"/>
                    </a:cxn>
                    <a:cxn ang="0">
                      <a:pos x="29" y="119"/>
                    </a:cxn>
                    <a:cxn ang="0">
                      <a:pos x="24" y="122"/>
                    </a:cxn>
                    <a:cxn ang="0">
                      <a:pos x="20" y="126"/>
                    </a:cxn>
                    <a:cxn ang="0">
                      <a:pos x="15" y="127"/>
                    </a:cxn>
                    <a:cxn ang="0">
                      <a:pos x="14" y="132"/>
                    </a:cxn>
                    <a:cxn ang="0">
                      <a:pos x="6" y="130"/>
                    </a:cxn>
                    <a:cxn ang="0">
                      <a:pos x="0" y="132"/>
                    </a:cxn>
                    <a:cxn ang="0">
                      <a:pos x="3" y="129"/>
                    </a:cxn>
                    <a:cxn ang="0">
                      <a:pos x="6" y="124"/>
                    </a:cxn>
                    <a:cxn ang="0">
                      <a:pos x="9" y="122"/>
                    </a:cxn>
                    <a:cxn ang="0">
                      <a:pos x="10" y="119"/>
                    </a:cxn>
                    <a:cxn ang="0">
                      <a:pos x="10" y="118"/>
                    </a:cxn>
                    <a:cxn ang="0">
                      <a:pos x="10" y="113"/>
                    </a:cxn>
                    <a:cxn ang="0">
                      <a:pos x="15" y="107"/>
                    </a:cxn>
                    <a:cxn ang="0">
                      <a:pos x="17" y="104"/>
                    </a:cxn>
                    <a:cxn ang="0">
                      <a:pos x="14" y="99"/>
                    </a:cxn>
                    <a:cxn ang="0">
                      <a:pos x="21" y="99"/>
                    </a:cxn>
                    <a:cxn ang="0">
                      <a:pos x="20" y="91"/>
                    </a:cxn>
                    <a:cxn ang="0">
                      <a:pos x="27" y="87"/>
                    </a:cxn>
                    <a:cxn ang="0">
                      <a:pos x="27" y="82"/>
                    </a:cxn>
                    <a:cxn ang="0">
                      <a:pos x="29" y="81"/>
                    </a:cxn>
                    <a:cxn ang="0">
                      <a:pos x="32" y="73"/>
                    </a:cxn>
                    <a:cxn ang="0">
                      <a:pos x="27" y="67"/>
                    </a:cxn>
                    <a:cxn ang="0">
                      <a:pos x="34" y="65"/>
                    </a:cxn>
                    <a:cxn ang="0">
                      <a:pos x="35" y="54"/>
                    </a:cxn>
                    <a:cxn ang="0">
                      <a:pos x="40" y="51"/>
                    </a:cxn>
                    <a:cxn ang="0">
                      <a:pos x="45" y="42"/>
                    </a:cxn>
                    <a:cxn ang="0">
                      <a:pos x="51" y="34"/>
                    </a:cxn>
                    <a:cxn ang="0">
                      <a:pos x="54" y="29"/>
                    </a:cxn>
                    <a:cxn ang="0">
                      <a:pos x="57" y="25"/>
                    </a:cxn>
                    <a:cxn ang="0">
                      <a:pos x="58" y="22"/>
                    </a:cxn>
                    <a:cxn ang="0">
                      <a:pos x="74" y="9"/>
                    </a:cxn>
                    <a:cxn ang="0">
                      <a:pos x="76" y="3"/>
                    </a:cxn>
                    <a:cxn ang="0">
                      <a:pos x="91" y="4"/>
                    </a:cxn>
                    <a:cxn ang="0">
                      <a:pos x="102" y="0"/>
                    </a:cxn>
                  </a:cxnLst>
                  <a:rect l="0" t="0" r="r" b="b"/>
                  <a:pathLst>
                    <a:path w="110" h="133">
                      <a:moveTo>
                        <a:pt x="0" y="127"/>
                      </a:moveTo>
                      <a:lnTo>
                        <a:pt x="1" y="127"/>
                      </a:lnTo>
                      <a:lnTo>
                        <a:pt x="1" y="129"/>
                      </a:lnTo>
                      <a:lnTo>
                        <a:pt x="0" y="127"/>
                      </a:lnTo>
                      <a:close/>
                      <a:moveTo>
                        <a:pt x="27" y="119"/>
                      </a:moveTo>
                      <a:lnTo>
                        <a:pt x="29" y="119"/>
                      </a:lnTo>
                      <a:lnTo>
                        <a:pt x="27" y="121"/>
                      </a:lnTo>
                      <a:lnTo>
                        <a:pt x="27" y="119"/>
                      </a:lnTo>
                      <a:close/>
                      <a:moveTo>
                        <a:pt x="3" y="119"/>
                      </a:moveTo>
                      <a:lnTo>
                        <a:pt x="4" y="121"/>
                      </a:lnTo>
                      <a:lnTo>
                        <a:pt x="3" y="121"/>
                      </a:lnTo>
                      <a:lnTo>
                        <a:pt x="3" y="119"/>
                      </a:lnTo>
                      <a:close/>
                      <a:moveTo>
                        <a:pt x="18" y="93"/>
                      </a:moveTo>
                      <a:lnTo>
                        <a:pt x="20" y="94"/>
                      </a:lnTo>
                      <a:lnTo>
                        <a:pt x="18" y="94"/>
                      </a:lnTo>
                      <a:lnTo>
                        <a:pt x="18" y="93"/>
                      </a:lnTo>
                      <a:close/>
                      <a:moveTo>
                        <a:pt x="20" y="85"/>
                      </a:moveTo>
                      <a:lnTo>
                        <a:pt x="21" y="87"/>
                      </a:lnTo>
                      <a:lnTo>
                        <a:pt x="20" y="87"/>
                      </a:lnTo>
                      <a:lnTo>
                        <a:pt x="20" y="85"/>
                      </a:lnTo>
                      <a:close/>
                      <a:moveTo>
                        <a:pt x="24" y="84"/>
                      </a:moveTo>
                      <a:lnTo>
                        <a:pt x="26" y="85"/>
                      </a:lnTo>
                      <a:lnTo>
                        <a:pt x="24" y="85"/>
                      </a:lnTo>
                      <a:lnTo>
                        <a:pt x="24" y="84"/>
                      </a:lnTo>
                      <a:close/>
                      <a:moveTo>
                        <a:pt x="26" y="81"/>
                      </a:moveTo>
                      <a:lnTo>
                        <a:pt x="27" y="82"/>
                      </a:lnTo>
                      <a:lnTo>
                        <a:pt x="26" y="82"/>
                      </a:lnTo>
                      <a:lnTo>
                        <a:pt x="26" y="81"/>
                      </a:lnTo>
                      <a:close/>
                      <a:moveTo>
                        <a:pt x="76" y="63"/>
                      </a:moveTo>
                      <a:lnTo>
                        <a:pt x="77" y="65"/>
                      </a:lnTo>
                      <a:lnTo>
                        <a:pt x="76" y="65"/>
                      </a:lnTo>
                      <a:lnTo>
                        <a:pt x="76" y="63"/>
                      </a:lnTo>
                      <a:close/>
                      <a:moveTo>
                        <a:pt x="43" y="48"/>
                      </a:moveTo>
                      <a:lnTo>
                        <a:pt x="45" y="49"/>
                      </a:lnTo>
                      <a:lnTo>
                        <a:pt x="45" y="48"/>
                      </a:lnTo>
                      <a:lnTo>
                        <a:pt x="43" y="48"/>
                      </a:lnTo>
                      <a:close/>
                      <a:moveTo>
                        <a:pt x="94" y="1"/>
                      </a:moveTo>
                      <a:lnTo>
                        <a:pt x="96" y="1"/>
                      </a:lnTo>
                      <a:lnTo>
                        <a:pt x="96" y="3"/>
                      </a:lnTo>
                      <a:lnTo>
                        <a:pt x="97" y="3"/>
                      </a:lnTo>
                      <a:lnTo>
                        <a:pt x="97" y="1"/>
                      </a:lnTo>
                      <a:lnTo>
                        <a:pt x="99" y="1"/>
                      </a:lnTo>
                      <a:lnTo>
                        <a:pt x="99" y="3"/>
                      </a:lnTo>
                      <a:lnTo>
                        <a:pt x="100" y="3"/>
                      </a:lnTo>
                      <a:lnTo>
                        <a:pt x="102" y="4"/>
                      </a:lnTo>
                      <a:lnTo>
                        <a:pt x="102" y="3"/>
                      </a:lnTo>
                      <a:lnTo>
                        <a:pt x="100" y="1"/>
                      </a:lnTo>
                      <a:lnTo>
                        <a:pt x="103" y="1"/>
                      </a:lnTo>
                      <a:lnTo>
                        <a:pt x="105" y="3"/>
                      </a:lnTo>
                      <a:lnTo>
                        <a:pt x="105" y="4"/>
                      </a:lnTo>
                      <a:lnTo>
                        <a:pt x="107" y="4"/>
                      </a:lnTo>
                      <a:lnTo>
                        <a:pt x="107" y="6"/>
                      </a:lnTo>
                      <a:lnTo>
                        <a:pt x="108" y="6"/>
                      </a:lnTo>
                      <a:lnTo>
                        <a:pt x="110" y="14"/>
                      </a:lnTo>
                      <a:lnTo>
                        <a:pt x="108" y="22"/>
                      </a:lnTo>
                      <a:lnTo>
                        <a:pt x="103" y="29"/>
                      </a:lnTo>
                      <a:lnTo>
                        <a:pt x="97" y="36"/>
                      </a:lnTo>
                      <a:lnTo>
                        <a:pt x="94" y="36"/>
                      </a:lnTo>
                      <a:lnTo>
                        <a:pt x="94" y="39"/>
                      </a:lnTo>
                      <a:lnTo>
                        <a:pt x="93" y="39"/>
                      </a:lnTo>
                      <a:lnTo>
                        <a:pt x="93" y="40"/>
                      </a:lnTo>
                      <a:lnTo>
                        <a:pt x="91" y="42"/>
                      </a:lnTo>
                      <a:lnTo>
                        <a:pt x="91" y="45"/>
                      </a:lnTo>
                      <a:lnTo>
                        <a:pt x="88" y="45"/>
                      </a:lnTo>
                      <a:lnTo>
                        <a:pt x="88" y="46"/>
                      </a:lnTo>
                      <a:lnTo>
                        <a:pt x="85" y="46"/>
                      </a:lnTo>
                      <a:lnTo>
                        <a:pt x="86" y="48"/>
                      </a:lnTo>
                      <a:lnTo>
                        <a:pt x="86" y="51"/>
                      </a:lnTo>
                      <a:lnTo>
                        <a:pt x="85" y="49"/>
                      </a:lnTo>
                      <a:lnTo>
                        <a:pt x="85" y="51"/>
                      </a:lnTo>
                      <a:lnTo>
                        <a:pt x="82" y="54"/>
                      </a:lnTo>
                      <a:lnTo>
                        <a:pt x="83" y="56"/>
                      </a:lnTo>
                      <a:lnTo>
                        <a:pt x="82" y="56"/>
                      </a:lnTo>
                      <a:lnTo>
                        <a:pt x="82" y="59"/>
                      </a:lnTo>
                      <a:lnTo>
                        <a:pt x="80" y="59"/>
                      </a:lnTo>
                      <a:lnTo>
                        <a:pt x="77" y="62"/>
                      </a:lnTo>
                      <a:lnTo>
                        <a:pt x="74" y="62"/>
                      </a:lnTo>
                      <a:lnTo>
                        <a:pt x="77" y="63"/>
                      </a:lnTo>
                      <a:lnTo>
                        <a:pt x="74" y="63"/>
                      </a:lnTo>
                      <a:lnTo>
                        <a:pt x="76" y="65"/>
                      </a:lnTo>
                      <a:lnTo>
                        <a:pt x="74" y="65"/>
                      </a:lnTo>
                      <a:lnTo>
                        <a:pt x="74" y="68"/>
                      </a:lnTo>
                      <a:lnTo>
                        <a:pt x="71" y="68"/>
                      </a:lnTo>
                      <a:lnTo>
                        <a:pt x="72" y="70"/>
                      </a:lnTo>
                      <a:lnTo>
                        <a:pt x="71" y="71"/>
                      </a:lnTo>
                      <a:lnTo>
                        <a:pt x="71" y="73"/>
                      </a:lnTo>
                      <a:lnTo>
                        <a:pt x="69" y="73"/>
                      </a:lnTo>
                      <a:lnTo>
                        <a:pt x="69" y="74"/>
                      </a:lnTo>
                      <a:lnTo>
                        <a:pt x="68" y="74"/>
                      </a:lnTo>
                      <a:lnTo>
                        <a:pt x="68" y="79"/>
                      </a:lnTo>
                      <a:lnTo>
                        <a:pt x="65" y="82"/>
                      </a:lnTo>
                      <a:lnTo>
                        <a:pt x="65" y="84"/>
                      </a:lnTo>
                      <a:lnTo>
                        <a:pt x="60" y="84"/>
                      </a:lnTo>
                      <a:lnTo>
                        <a:pt x="62" y="85"/>
                      </a:lnTo>
                      <a:lnTo>
                        <a:pt x="60" y="85"/>
                      </a:lnTo>
                      <a:lnTo>
                        <a:pt x="60" y="88"/>
                      </a:lnTo>
                      <a:lnTo>
                        <a:pt x="58" y="90"/>
                      </a:lnTo>
                      <a:lnTo>
                        <a:pt x="58" y="91"/>
                      </a:lnTo>
                      <a:lnTo>
                        <a:pt x="57" y="91"/>
                      </a:lnTo>
                      <a:lnTo>
                        <a:pt x="57" y="93"/>
                      </a:lnTo>
                      <a:lnTo>
                        <a:pt x="55" y="93"/>
                      </a:lnTo>
                      <a:lnTo>
                        <a:pt x="55" y="94"/>
                      </a:lnTo>
                      <a:lnTo>
                        <a:pt x="54" y="94"/>
                      </a:lnTo>
                      <a:lnTo>
                        <a:pt x="54" y="96"/>
                      </a:lnTo>
                      <a:lnTo>
                        <a:pt x="52" y="96"/>
                      </a:lnTo>
                      <a:lnTo>
                        <a:pt x="54" y="98"/>
                      </a:lnTo>
                      <a:lnTo>
                        <a:pt x="48" y="98"/>
                      </a:lnTo>
                      <a:lnTo>
                        <a:pt x="48" y="99"/>
                      </a:lnTo>
                      <a:lnTo>
                        <a:pt x="46" y="99"/>
                      </a:lnTo>
                      <a:lnTo>
                        <a:pt x="46" y="104"/>
                      </a:lnTo>
                      <a:lnTo>
                        <a:pt x="45" y="104"/>
                      </a:lnTo>
                      <a:lnTo>
                        <a:pt x="45" y="105"/>
                      </a:lnTo>
                      <a:lnTo>
                        <a:pt x="43" y="105"/>
                      </a:lnTo>
                      <a:lnTo>
                        <a:pt x="43" y="104"/>
                      </a:lnTo>
                      <a:lnTo>
                        <a:pt x="41" y="105"/>
                      </a:lnTo>
                      <a:lnTo>
                        <a:pt x="41" y="110"/>
                      </a:lnTo>
                      <a:lnTo>
                        <a:pt x="40" y="108"/>
                      </a:lnTo>
                      <a:lnTo>
                        <a:pt x="40" y="110"/>
                      </a:lnTo>
                      <a:lnTo>
                        <a:pt x="37" y="110"/>
                      </a:lnTo>
                      <a:lnTo>
                        <a:pt x="40" y="113"/>
                      </a:lnTo>
                      <a:lnTo>
                        <a:pt x="35" y="113"/>
                      </a:lnTo>
                      <a:lnTo>
                        <a:pt x="35" y="115"/>
                      </a:lnTo>
                      <a:lnTo>
                        <a:pt x="34" y="113"/>
                      </a:lnTo>
                      <a:lnTo>
                        <a:pt x="34" y="115"/>
                      </a:lnTo>
                      <a:lnTo>
                        <a:pt x="32" y="115"/>
                      </a:lnTo>
                      <a:lnTo>
                        <a:pt x="32" y="116"/>
                      </a:lnTo>
                      <a:lnTo>
                        <a:pt x="31" y="115"/>
                      </a:lnTo>
                      <a:lnTo>
                        <a:pt x="31" y="116"/>
                      </a:lnTo>
                      <a:lnTo>
                        <a:pt x="29" y="116"/>
                      </a:lnTo>
                      <a:lnTo>
                        <a:pt x="29" y="119"/>
                      </a:lnTo>
                      <a:lnTo>
                        <a:pt x="27" y="118"/>
                      </a:lnTo>
                      <a:lnTo>
                        <a:pt x="27" y="119"/>
                      </a:lnTo>
                      <a:lnTo>
                        <a:pt x="26" y="119"/>
                      </a:lnTo>
                      <a:lnTo>
                        <a:pt x="26" y="122"/>
                      </a:lnTo>
                      <a:lnTo>
                        <a:pt x="24" y="122"/>
                      </a:lnTo>
                      <a:lnTo>
                        <a:pt x="24" y="124"/>
                      </a:lnTo>
                      <a:lnTo>
                        <a:pt x="23" y="124"/>
                      </a:lnTo>
                      <a:lnTo>
                        <a:pt x="21" y="122"/>
                      </a:lnTo>
                      <a:lnTo>
                        <a:pt x="21" y="124"/>
                      </a:lnTo>
                      <a:lnTo>
                        <a:pt x="20" y="126"/>
                      </a:lnTo>
                      <a:lnTo>
                        <a:pt x="21" y="127"/>
                      </a:lnTo>
                      <a:lnTo>
                        <a:pt x="18" y="127"/>
                      </a:lnTo>
                      <a:lnTo>
                        <a:pt x="18" y="129"/>
                      </a:lnTo>
                      <a:lnTo>
                        <a:pt x="17" y="129"/>
                      </a:lnTo>
                      <a:lnTo>
                        <a:pt x="15" y="127"/>
                      </a:lnTo>
                      <a:lnTo>
                        <a:pt x="15" y="129"/>
                      </a:lnTo>
                      <a:lnTo>
                        <a:pt x="14" y="127"/>
                      </a:lnTo>
                      <a:lnTo>
                        <a:pt x="14" y="130"/>
                      </a:lnTo>
                      <a:lnTo>
                        <a:pt x="12" y="130"/>
                      </a:lnTo>
                      <a:lnTo>
                        <a:pt x="14" y="132"/>
                      </a:lnTo>
                      <a:lnTo>
                        <a:pt x="9" y="132"/>
                      </a:lnTo>
                      <a:lnTo>
                        <a:pt x="9" y="133"/>
                      </a:lnTo>
                      <a:lnTo>
                        <a:pt x="7" y="133"/>
                      </a:lnTo>
                      <a:lnTo>
                        <a:pt x="7" y="130"/>
                      </a:lnTo>
                      <a:lnTo>
                        <a:pt x="6" y="130"/>
                      </a:lnTo>
                      <a:lnTo>
                        <a:pt x="7" y="132"/>
                      </a:lnTo>
                      <a:lnTo>
                        <a:pt x="4" y="132"/>
                      </a:lnTo>
                      <a:lnTo>
                        <a:pt x="4" y="133"/>
                      </a:lnTo>
                      <a:lnTo>
                        <a:pt x="1" y="133"/>
                      </a:lnTo>
                      <a:lnTo>
                        <a:pt x="0" y="132"/>
                      </a:lnTo>
                      <a:lnTo>
                        <a:pt x="1" y="132"/>
                      </a:lnTo>
                      <a:lnTo>
                        <a:pt x="0" y="130"/>
                      </a:lnTo>
                      <a:lnTo>
                        <a:pt x="1" y="130"/>
                      </a:lnTo>
                      <a:lnTo>
                        <a:pt x="0" y="129"/>
                      </a:lnTo>
                      <a:lnTo>
                        <a:pt x="3" y="129"/>
                      </a:lnTo>
                      <a:lnTo>
                        <a:pt x="3" y="126"/>
                      </a:lnTo>
                      <a:lnTo>
                        <a:pt x="4" y="126"/>
                      </a:lnTo>
                      <a:lnTo>
                        <a:pt x="4" y="124"/>
                      </a:lnTo>
                      <a:lnTo>
                        <a:pt x="6" y="126"/>
                      </a:lnTo>
                      <a:lnTo>
                        <a:pt x="6" y="124"/>
                      </a:lnTo>
                      <a:lnTo>
                        <a:pt x="7" y="124"/>
                      </a:lnTo>
                      <a:lnTo>
                        <a:pt x="4" y="121"/>
                      </a:lnTo>
                      <a:lnTo>
                        <a:pt x="6" y="121"/>
                      </a:lnTo>
                      <a:lnTo>
                        <a:pt x="6" y="119"/>
                      </a:lnTo>
                      <a:lnTo>
                        <a:pt x="9" y="122"/>
                      </a:lnTo>
                      <a:lnTo>
                        <a:pt x="10" y="122"/>
                      </a:lnTo>
                      <a:lnTo>
                        <a:pt x="4" y="116"/>
                      </a:lnTo>
                      <a:lnTo>
                        <a:pt x="6" y="116"/>
                      </a:lnTo>
                      <a:lnTo>
                        <a:pt x="9" y="119"/>
                      </a:lnTo>
                      <a:lnTo>
                        <a:pt x="10" y="119"/>
                      </a:lnTo>
                      <a:lnTo>
                        <a:pt x="10" y="121"/>
                      </a:lnTo>
                      <a:lnTo>
                        <a:pt x="12" y="121"/>
                      </a:lnTo>
                      <a:lnTo>
                        <a:pt x="7" y="116"/>
                      </a:lnTo>
                      <a:lnTo>
                        <a:pt x="9" y="116"/>
                      </a:lnTo>
                      <a:lnTo>
                        <a:pt x="10" y="118"/>
                      </a:lnTo>
                      <a:lnTo>
                        <a:pt x="10" y="116"/>
                      </a:lnTo>
                      <a:lnTo>
                        <a:pt x="9" y="116"/>
                      </a:lnTo>
                      <a:lnTo>
                        <a:pt x="9" y="115"/>
                      </a:lnTo>
                      <a:lnTo>
                        <a:pt x="7" y="113"/>
                      </a:lnTo>
                      <a:lnTo>
                        <a:pt x="10" y="113"/>
                      </a:lnTo>
                      <a:lnTo>
                        <a:pt x="10" y="112"/>
                      </a:lnTo>
                      <a:lnTo>
                        <a:pt x="14" y="112"/>
                      </a:lnTo>
                      <a:lnTo>
                        <a:pt x="12" y="110"/>
                      </a:lnTo>
                      <a:lnTo>
                        <a:pt x="15" y="110"/>
                      </a:lnTo>
                      <a:lnTo>
                        <a:pt x="15" y="107"/>
                      </a:lnTo>
                      <a:lnTo>
                        <a:pt x="17" y="107"/>
                      </a:lnTo>
                      <a:lnTo>
                        <a:pt x="17" y="105"/>
                      </a:lnTo>
                      <a:lnTo>
                        <a:pt x="18" y="105"/>
                      </a:lnTo>
                      <a:lnTo>
                        <a:pt x="18" y="104"/>
                      </a:lnTo>
                      <a:lnTo>
                        <a:pt x="17" y="104"/>
                      </a:lnTo>
                      <a:lnTo>
                        <a:pt x="17" y="102"/>
                      </a:lnTo>
                      <a:lnTo>
                        <a:pt x="15" y="102"/>
                      </a:lnTo>
                      <a:lnTo>
                        <a:pt x="15" y="101"/>
                      </a:lnTo>
                      <a:lnTo>
                        <a:pt x="14" y="101"/>
                      </a:lnTo>
                      <a:lnTo>
                        <a:pt x="14" y="99"/>
                      </a:lnTo>
                      <a:lnTo>
                        <a:pt x="17" y="99"/>
                      </a:lnTo>
                      <a:lnTo>
                        <a:pt x="17" y="101"/>
                      </a:lnTo>
                      <a:lnTo>
                        <a:pt x="20" y="101"/>
                      </a:lnTo>
                      <a:lnTo>
                        <a:pt x="20" y="98"/>
                      </a:lnTo>
                      <a:lnTo>
                        <a:pt x="21" y="99"/>
                      </a:lnTo>
                      <a:lnTo>
                        <a:pt x="21" y="96"/>
                      </a:lnTo>
                      <a:lnTo>
                        <a:pt x="20" y="94"/>
                      </a:lnTo>
                      <a:lnTo>
                        <a:pt x="21" y="94"/>
                      </a:lnTo>
                      <a:lnTo>
                        <a:pt x="21" y="93"/>
                      </a:lnTo>
                      <a:lnTo>
                        <a:pt x="20" y="91"/>
                      </a:lnTo>
                      <a:lnTo>
                        <a:pt x="21" y="91"/>
                      </a:lnTo>
                      <a:lnTo>
                        <a:pt x="21" y="90"/>
                      </a:lnTo>
                      <a:lnTo>
                        <a:pt x="23" y="90"/>
                      </a:lnTo>
                      <a:lnTo>
                        <a:pt x="23" y="87"/>
                      </a:lnTo>
                      <a:lnTo>
                        <a:pt x="27" y="87"/>
                      </a:lnTo>
                      <a:lnTo>
                        <a:pt x="26" y="85"/>
                      </a:lnTo>
                      <a:lnTo>
                        <a:pt x="29" y="85"/>
                      </a:lnTo>
                      <a:lnTo>
                        <a:pt x="29" y="84"/>
                      </a:lnTo>
                      <a:lnTo>
                        <a:pt x="27" y="84"/>
                      </a:lnTo>
                      <a:lnTo>
                        <a:pt x="27" y="82"/>
                      </a:lnTo>
                      <a:lnTo>
                        <a:pt x="31" y="84"/>
                      </a:lnTo>
                      <a:lnTo>
                        <a:pt x="29" y="82"/>
                      </a:lnTo>
                      <a:lnTo>
                        <a:pt x="27" y="82"/>
                      </a:lnTo>
                      <a:lnTo>
                        <a:pt x="27" y="81"/>
                      </a:lnTo>
                      <a:lnTo>
                        <a:pt x="29" y="81"/>
                      </a:lnTo>
                      <a:lnTo>
                        <a:pt x="29" y="76"/>
                      </a:lnTo>
                      <a:lnTo>
                        <a:pt x="31" y="76"/>
                      </a:lnTo>
                      <a:lnTo>
                        <a:pt x="31" y="74"/>
                      </a:lnTo>
                      <a:lnTo>
                        <a:pt x="32" y="74"/>
                      </a:lnTo>
                      <a:lnTo>
                        <a:pt x="32" y="73"/>
                      </a:lnTo>
                      <a:lnTo>
                        <a:pt x="31" y="71"/>
                      </a:lnTo>
                      <a:lnTo>
                        <a:pt x="29" y="71"/>
                      </a:lnTo>
                      <a:lnTo>
                        <a:pt x="29" y="70"/>
                      </a:lnTo>
                      <a:lnTo>
                        <a:pt x="27" y="68"/>
                      </a:lnTo>
                      <a:lnTo>
                        <a:pt x="27" y="67"/>
                      </a:lnTo>
                      <a:lnTo>
                        <a:pt x="29" y="67"/>
                      </a:lnTo>
                      <a:lnTo>
                        <a:pt x="27" y="65"/>
                      </a:lnTo>
                      <a:lnTo>
                        <a:pt x="29" y="63"/>
                      </a:lnTo>
                      <a:lnTo>
                        <a:pt x="31" y="63"/>
                      </a:lnTo>
                      <a:lnTo>
                        <a:pt x="34" y="65"/>
                      </a:lnTo>
                      <a:lnTo>
                        <a:pt x="34" y="63"/>
                      </a:lnTo>
                      <a:lnTo>
                        <a:pt x="32" y="62"/>
                      </a:lnTo>
                      <a:lnTo>
                        <a:pt x="34" y="60"/>
                      </a:lnTo>
                      <a:lnTo>
                        <a:pt x="34" y="57"/>
                      </a:lnTo>
                      <a:lnTo>
                        <a:pt x="35" y="54"/>
                      </a:lnTo>
                      <a:lnTo>
                        <a:pt x="38" y="54"/>
                      </a:lnTo>
                      <a:lnTo>
                        <a:pt x="38" y="53"/>
                      </a:lnTo>
                      <a:lnTo>
                        <a:pt x="40" y="53"/>
                      </a:lnTo>
                      <a:lnTo>
                        <a:pt x="41" y="51"/>
                      </a:lnTo>
                      <a:lnTo>
                        <a:pt x="40" y="51"/>
                      </a:lnTo>
                      <a:lnTo>
                        <a:pt x="40" y="49"/>
                      </a:lnTo>
                      <a:lnTo>
                        <a:pt x="41" y="49"/>
                      </a:lnTo>
                      <a:lnTo>
                        <a:pt x="41" y="46"/>
                      </a:lnTo>
                      <a:lnTo>
                        <a:pt x="45" y="46"/>
                      </a:lnTo>
                      <a:lnTo>
                        <a:pt x="45" y="42"/>
                      </a:lnTo>
                      <a:lnTo>
                        <a:pt x="46" y="42"/>
                      </a:lnTo>
                      <a:lnTo>
                        <a:pt x="48" y="39"/>
                      </a:lnTo>
                      <a:lnTo>
                        <a:pt x="48" y="37"/>
                      </a:lnTo>
                      <a:lnTo>
                        <a:pt x="51" y="37"/>
                      </a:lnTo>
                      <a:lnTo>
                        <a:pt x="51" y="34"/>
                      </a:lnTo>
                      <a:lnTo>
                        <a:pt x="54" y="34"/>
                      </a:lnTo>
                      <a:lnTo>
                        <a:pt x="52" y="32"/>
                      </a:lnTo>
                      <a:lnTo>
                        <a:pt x="54" y="32"/>
                      </a:lnTo>
                      <a:lnTo>
                        <a:pt x="52" y="31"/>
                      </a:lnTo>
                      <a:lnTo>
                        <a:pt x="54" y="29"/>
                      </a:lnTo>
                      <a:lnTo>
                        <a:pt x="55" y="29"/>
                      </a:lnTo>
                      <a:lnTo>
                        <a:pt x="54" y="28"/>
                      </a:lnTo>
                      <a:lnTo>
                        <a:pt x="55" y="26"/>
                      </a:lnTo>
                      <a:lnTo>
                        <a:pt x="57" y="26"/>
                      </a:lnTo>
                      <a:lnTo>
                        <a:pt x="57" y="25"/>
                      </a:lnTo>
                      <a:lnTo>
                        <a:pt x="58" y="25"/>
                      </a:lnTo>
                      <a:lnTo>
                        <a:pt x="58" y="23"/>
                      </a:lnTo>
                      <a:lnTo>
                        <a:pt x="60" y="23"/>
                      </a:lnTo>
                      <a:lnTo>
                        <a:pt x="60" y="22"/>
                      </a:lnTo>
                      <a:lnTo>
                        <a:pt x="58" y="22"/>
                      </a:lnTo>
                      <a:lnTo>
                        <a:pt x="60" y="20"/>
                      </a:lnTo>
                      <a:lnTo>
                        <a:pt x="62" y="17"/>
                      </a:lnTo>
                      <a:lnTo>
                        <a:pt x="65" y="15"/>
                      </a:lnTo>
                      <a:lnTo>
                        <a:pt x="71" y="9"/>
                      </a:lnTo>
                      <a:lnTo>
                        <a:pt x="74" y="9"/>
                      </a:lnTo>
                      <a:lnTo>
                        <a:pt x="72" y="8"/>
                      </a:lnTo>
                      <a:lnTo>
                        <a:pt x="74" y="6"/>
                      </a:lnTo>
                      <a:lnTo>
                        <a:pt x="74" y="4"/>
                      </a:lnTo>
                      <a:lnTo>
                        <a:pt x="77" y="4"/>
                      </a:lnTo>
                      <a:lnTo>
                        <a:pt x="76" y="3"/>
                      </a:lnTo>
                      <a:lnTo>
                        <a:pt x="80" y="3"/>
                      </a:lnTo>
                      <a:lnTo>
                        <a:pt x="82" y="4"/>
                      </a:lnTo>
                      <a:lnTo>
                        <a:pt x="82" y="3"/>
                      </a:lnTo>
                      <a:lnTo>
                        <a:pt x="89" y="3"/>
                      </a:lnTo>
                      <a:lnTo>
                        <a:pt x="91" y="4"/>
                      </a:lnTo>
                      <a:lnTo>
                        <a:pt x="91" y="3"/>
                      </a:lnTo>
                      <a:lnTo>
                        <a:pt x="94" y="3"/>
                      </a:lnTo>
                      <a:lnTo>
                        <a:pt x="94" y="1"/>
                      </a:lnTo>
                      <a:close/>
                      <a:moveTo>
                        <a:pt x="100" y="0"/>
                      </a:moveTo>
                      <a:lnTo>
                        <a:pt x="102" y="0"/>
                      </a:lnTo>
                      <a:lnTo>
                        <a:pt x="102" y="1"/>
                      </a:lnTo>
                      <a:lnTo>
                        <a:pt x="10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2" name="Freeform 223">
                  <a:extLst>
                    <a:ext uri="{FF2B5EF4-FFF2-40B4-BE49-F238E27FC236}">
                      <a16:creationId xmlns:a16="http://schemas.microsoft.com/office/drawing/2014/main" id="{20DBCF8C-0A1B-4F08-A90E-6465165FF179}"/>
                    </a:ext>
                  </a:extLst>
                </p:cNvPr>
                <p:cNvSpPr>
                  <a:spLocks noEditPoints="1"/>
                </p:cNvSpPr>
                <p:nvPr/>
              </p:nvSpPr>
              <p:spPr bwMode="auto">
                <a:xfrm>
                  <a:off x="2187575" y="1889126"/>
                  <a:ext cx="138113" cy="223838"/>
                </a:xfrm>
                <a:custGeom>
                  <a:avLst/>
                  <a:gdLst/>
                  <a:ahLst/>
                  <a:cxnLst>
                    <a:cxn ang="0">
                      <a:pos x="70" y="132"/>
                    </a:cxn>
                    <a:cxn ang="0">
                      <a:pos x="87" y="129"/>
                    </a:cxn>
                    <a:cxn ang="0">
                      <a:pos x="74" y="130"/>
                    </a:cxn>
                    <a:cxn ang="0">
                      <a:pos x="71" y="127"/>
                    </a:cxn>
                    <a:cxn ang="0">
                      <a:pos x="67" y="120"/>
                    </a:cxn>
                    <a:cxn ang="0">
                      <a:pos x="56" y="110"/>
                    </a:cxn>
                    <a:cxn ang="0">
                      <a:pos x="50" y="99"/>
                    </a:cxn>
                    <a:cxn ang="0">
                      <a:pos x="73" y="87"/>
                    </a:cxn>
                    <a:cxn ang="0">
                      <a:pos x="26" y="78"/>
                    </a:cxn>
                    <a:cxn ang="0">
                      <a:pos x="8" y="5"/>
                    </a:cxn>
                    <a:cxn ang="0">
                      <a:pos x="28" y="5"/>
                    </a:cxn>
                    <a:cxn ang="0">
                      <a:pos x="36" y="22"/>
                    </a:cxn>
                    <a:cxn ang="0">
                      <a:pos x="40" y="30"/>
                    </a:cxn>
                    <a:cxn ang="0">
                      <a:pos x="44" y="37"/>
                    </a:cxn>
                    <a:cxn ang="0">
                      <a:pos x="51" y="44"/>
                    </a:cxn>
                    <a:cxn ang="0">
                      <a:pos x="54" y="53"/>
                    </a:cxn>
                    <a:cxn ang="0">
                      <a:pos x="57" y="57"/>
                    </a:cxn>
                    <a:cxn ang="0">
                      <a:pos x="65" y="65"/>
                    </a:cxn>
                    <a:cxn ang="0">
                      <a:pos x="70" y="76"/>
                    </a:cxn>
                    <a:cxn ang="0">
                      <a:pos x="73" y="81"/>
                    </a:cxn>
                    <a:cxn ang="0">
                      <a:pos x="74" y="92"/>
                    </a:cxn>
                    <a:cxn ang="0">
                      <a:pos x="79" y="96"/>
                    </a:cxn>
                    <a:cxn ang="0">
                      <a:pos x="79" y="101"/>
                    </a:cxn>
                    <a:cxn ang="0">
                      <a:pos x="81" y="106"/>
                    </a:cxn>
                    <a:cxn ang="0">
                      <a:pos x="81" y="110"/>
                    </a:cxn>
                    <a:cxn ang="0">
                      <a:pos x="82" y="116"/>
                    </a:cxn>
                    <a:cxn ang="0">
                      <a:pos x="84" y="121"/>
                    </a:cxn>
                    <a:cxn ang="0">
                      <a:pos x="85" y="126"/>
                    </a:cxn>
                    <a:cxn ang="0">
                      <a:pos x="84" y="134"/>
                    </a:cxn>
                    <a:cxn ang="0">
                      <a:pos x="84" y="140"/>
                    </a:cxn>
                    <a:cxn ang="0">
                      <a:pos x="79" y="140"/>
                    </a:cxn>
                    <a:cxn ang="0">
                      <a:pos x="76" y="134"/>
                    </a:cxn>
                    <a:cxn ang="0">
                      <a:pos x="74" y="132"/>
                    </a:cxn>
                    <a:cxn ang="0">
                      <a:pos x="76" y="126"/>
                    </a:cxn>
                    <a:cxn ang="0">
                      <a:pos x="70" y="124"/>
                    </a:cxn>
                    <a:cxn ang="0">
                      <a:pos x="70" y="120"/>
                    </a:cxn>
                    <a:cxn ang="0">
                      <a:pos x="59" y="118"/>
                    </a:cxn>
                    <a:cxn ang="0">
                      <a:pos x="61" y="112"/>
                    </a:cxn>
                    <a:cxn ang="0">
                      <a:pos x="56" y="110"/>
                    </a:cxn>
                    <a:cxn ang="0">
                      <a:pos x="51" y="106"/>
                    </a:cxn>
                    <a:cxn ang="0">
                      <a:pos x="51" y="98"/>
                    </a:cxn>
                    <a:cxn ang="0">
                      <a:pos x="45" y="95"/>
                    </a:cxn>
                    <a:cxn ang="0">
                      <a:pos x="40" y="93"/>
                    </a:cxn>
                    <a:cxn ang="0">
                      <a:pos x="33" y="89"/>
                    </a:cxn>
                    <a:cxn ang="0">
                      <a:pos x="25" y="75"/>
                    </a:cxn>
                    <a:cxn ang="0">
                      <a:pos x="23" y="71"/>
                    </a:cxn>
                    <a:cxn ang="0">
                      <a:pos x="19" y="62"/>
                    </a:cxn>
                    <a:cxn ang="0">
                      <a:pos x="13" y="57"/>
                    </a:cxn>
                    <a:cxn ang="0">
                      <a:pos x="11" y="51"/>
                    </a:cxn>
                    <a:cxn ang="0">
                      <a:pos x="8" y="47"/>
                    </a:cxn>
                    <a:cxn ang="0">
                      <a:pos x="2" y="23"/>
                    </a:cxn>
                    <a:cxn ang="0">
                      <a:pos x="5" y="12"/>
                    </a:cxn>
                    <a:cxn ang="0">
                      <a:pos x="6" y="8"/>
                    </a:cxn>
                    <a:cxn ang="0">
                      <a:pos x="13" y="2"/>
                    </a:cxn>
                  </a:cxnLst>
                  <a:rect l="0" t="0" r="r" b="b"/>
                  <a:pathLst>
                    <a:path w="87" h="141">
                      <a:moveTo>
                        <a:pt x="81" y="137"/>
                      </a:moveTo>
                      <a:lnTo>
                        <a:pt x="79" y="138"/>
                      </a:lnTo>
                      <a:lnTo>
                        <a:pt x="81" y="138"/>
                      </a:lnTo>
                      <a:lnTo>
                        <a:pt x="81" y="137"/>
                      </a:lnTo>
                      <a:close/>
                      <a:moveTo>
                        <a:pt x="68" y="132"/>
                      </a:moveTo>
                      <a:lnTo>
                        <a:pt x="70" y="132"/>
                      </a:lnTo>
                      <a:lnTo>
                        <a:pt x="68" y="134"/>
                      </a:lnTo>
                      <a:lnTo>
                        <a:pt x="68" y="132"/>
                      </a:lnTo>
                      <a:close/>
                      <a:moveTo>
                        <a:pt x="71" y="130"/>
                      </a:moveTo>
                      <a:lnTo>
                        <a:pt x="70" y="132"/>
                      </a:lnTo>
                      <a:lnTo>
                        <a:pt x="71" y="130"/>
                      </a:lnTo>
                      <a:close/>
                      <a:moveTo>
                        <a:pt x="87" y="129"/>
                      </a:moveTo>
                      <a:lnTo>
                        <a:pt x="87" y="130"/>
                      </a:lnTo>
                      <a:lnTo>
                        <a:pt x="85" y="130"/>
                      </a:lnTo>
                      <a:lnTo>
                        <a:pt x="87" y="129"/>
                      </a:lnTo>
                      <a:close/>
                      <a:moveTo>
                        <a:pt x="73" y="129"/>
                      </a:moveTo>
                      <a:lnTo>
                        <a:pt x="74" y="129"/>
                      </a:lnTo>
                      <a:lnTo>
                        <a:pt x="74" y="130"/>
                      </a:lnTo>
                      <a:lnTo>
                        <a:pt x="73" y="130"/>
                      </a:lnTo>
                      <a:lnTo>
                        <a:pt x="73" y="129"/>
                      </a:lnTo>
                      <a:close/>
                      <a:moveTo>
                        <a:pt x="71" y="127"/>
                      </a:moveTo>
                      <a:lnTo>
                        <a:pt x="71" y="129"/>
                      </a:lnTo>
                      <a:lnTo>
                        <a:pt x="70" y="129"/>
                      </a:lnTo>
                      <a:lnTo>
                        <a:pt x="71" y="127"/>
                      </a:lnTo>
                      <a:close/>
                      <a:moveTo>
                        <a:pt x="87" y="124"/>
                      </a:moveTo>
                      <a:lnTo>
                        <a:pt x="87" y="126"/>
                      </a:lnTo>
                      <a:lnTo>
                        <a:pt x="85" y="126"/>
                      </a:lnTo>
                      <a:lnTo>
                        <a:pt x="87" y="124"/>
                      </a:lnTo>
                      <a:close/>
                      <a:moveTo>
                        <a:pt x="65" y="120"/>
                      </a:moveTo>
                      <a:lnTo>
                        <a:pt x="67" y="120"/>
                      </a:lnTo>
                      <a:lnTo>
                        <a:pt x="64" y="121"/>
                      </a:lnTo>
                      <a:lnTo>
                        <a:pt x="65" y="120"/>
                      </a:lnTo>
                      <a:close/>
                      <a:moveTo>
                        <a:pt x="56" y="110"/>
                      </a:moveTo>
                      <a:lnTo>
                        <a:pt x="56" y="112"/>
                      </a:lnTo>
                      <a:lnTo>
                        <a:pt x="54" y="112"/>
                      </a:lnTo>
                      <a:lnTo>
                        <a:pt x="56" y="110"/>
                      </a:lnTo>
                      <a:close/>
                      <a:moveTo>
                        <a:pt x="50" y="106"/>
                      </a:moveTo>
                      <a:lnTo>
                        <a:pt x="50" y="107"/>
                      </a:lnTo>
                      <a:lnTo>
                        <a:pt x="48" y="107"/>
                      </a:lnTo>
                      <a:lnTo>
                        <a:pt x="50" y="106"/>
                      </a:lnTo>
                      <a:close/>
                      <a:moveTo>
                        <a:pt x="51" y="98"/>
                      </a:moveTo>
                      <a:lnTo>
                        <a:pt x="50" y="99"/>
                      </a:lnTo>
                      <a:lnTo>
                        <a:pt x="47" y="101"/>
                      </a:lnTo>
                      <a:lnTo>
                        <a:pt x="48" y="99"/>
                      </a:lnTo>
                      <a:lnTo>
                        <a:pt x="51" y="98"/>
                      </a:lnTo>
                      <a:close/>
                      <a:moveTo>
                        <a:pt x="73" y="85"/>
                      </a:moveTo>
                      <a:lnTo>
                        <a:pt x="74" y="85"/>
                      </a:lnTo>
                      <a:lnTo>
                        <a:pt x="73" y="87"/>
                      </a:lnTo>
                      <a:lnTo>
                        <a:pt x="71" y="87"/>
                      </a:lnTo>
                      <a:lnTo>
                        <a:pt x="73" y="85"/>
                      </a:lnTo>
                      <a:close/>
                      <a:moveTo>
                        <a:pt x="26" y="78"/>
                      </a:moveTo>
                      <a:lnTo>
                        <a:pt x="28" y="78"/>
                      </a:lnTo>
                      <a:lnTo>
                        <a:pt x="26" y="79"/>
                      </a:lnTo>
                      <a:lnTo>
                        <a:pt x="26" y="78"/>
                      </a:lnTo>
                      <a:close/>
                      <a:moveTo>
                        <a:pt x="53" y="48"/>
                      </a:moveTo>
                      <a:lnTo>
                        <a:pt x="53" y="50"/>
                      </a:lnTo>
                      <a:lnTo>
                        <a:pt x="51" y="50"/>
                      </a:lnTo>
                      <a:lnTo>
                        <a:pt x="53" y="48"/>
                      </a:lnTo>
                      <a:close/>
                      <a:moveTo>
                        <a:pt x="9" y="3"/>
                      </a:moveTo>
                      <a:lnTo>
                        <a:pt x="8" y="5"/>
                      </a:lnTo>
                      <a:lnTo>
                        <a:pt x="6" y="5"/>
                      </a:lnTo>
                      <a:lnTo>
                        <a:pt x="9" y="3"/>
                      </a:lnTo>
                      <a:close/>
                      <a:moveTo>
                        <a:pt x="16" y="0"/>
                      </a:moveTo>
                      <a:lnTo>
                        <a:pt x="20" y="0"/>
                      </a:lnTo>
                      <a:lnTo>
                        <a:pt x="25" y="2"/>
                      </a:lnTo>
                      <a:lnTo>
                        <a:pt x="28" y="5"/>
                      </a:lnTo>
                      <a:lnTo>
                        <a:pt x="31" y="9"/>
                      </a:lnTo>
                      <a:lnTo>
                        <a:pt x="34" y="12"/>
                      </a:lnTo>
                      <a:lnTo>
                        <a:pt x="36" y="17"/>
                      </a:lnTo>
                      <a:lnTo>
                        <a:pt x="37" y="19"/>
                      </a:lnTo>
                      <a:lnTo>
                        <a:pt x="37" y="20"/>
                      </a:lnTo>
                      <a:lnTo>
                        <a:pt x="36" y="22"/>
                      </a:lnTo>
                      <a:lnTo>
                        <a:pt x="36" y="23"/>
                      </a:lnTo>
                      <a:lnTo>
                        <a:pt x="39" y="23"/>
                      </a:lnTo>
                      <a:lnTo>
                        <a:pt x="37" y="25"/>
                      </a:lnTo>
                      <a:lnTo>
                        <a:pt x="39" y="25"/>
                      </a:lnTo>
                      <a:lnTo>
                        <a:pt x="39" y="28"/>
                      </a:lnTo>
                      <a:lnTo>
                        <a:pt x="40" y="30"/>
                      </a:lnTo>
                      <a:lnTo>
                        <a:pt x="42" y="30"/>
                      </a:lnTo>
                      <a:lnTo>
                        <a:pt x="42" y="34"/>
                      </a:lnTo>
                      <a:lnTo>
                        <a:pt x="45" y="34"/>
                      </a:lnTo>
                      <a:lnTo>
                        <a:pt x="45" y="36"/>
                      </a:lnTo>
                      <a:lnTo>
                        <a:pt x="44" y="36"/>
                      </a:lnTo>
                      <a:lnTo>
                        <a:pt x="44" y="37"/>
                      </a:lnTo>
                      <a:lnTo>
                        <a:pt x="47" y="37"/>
                      </a:lnTo>
                      <a:lnTo>
                        <a:pt x="47" y="40"/>
                      </a:lnTo>
                      <a:lnTo>
                        <a:pt x="48" y="39"/>
                      </a:lnTo>
                      <a:lnTo>
                        <a:pt x="48" y="42"/>
                      </a:lnTo>
                      <a:lnTo>
                        <a:pt x="50" y="42"/>
                      </a:lnTo>
                      <a:lnTo>
                        <a:pt x="51" y="44"/>
                      </a:lnTo>
                      <a:lnTo>
                        <a:pt x="51" y="51"/>
                      </a:lnTo>
                      <a:lnTo>
                        <a:pt x="53" y="50"/>
                      </a:lnTo>
                      <a:lnTo>
                        <a:pt x="54" y="50"/>
                      </a:lnTo>
                      <a:lnTo>
                        <a:pt x="53" y="51"/>
                      </a:lnTo>
                      <a:lnTo>
                        <a:pt x="54" y="51"/>
                      </a:lnTo>
                      <a:lnTo>
                        <a:pt x="54" y="53"/>
                      </a:lnTo>
                      <a:lnTo>
                        <a:pt x="56" y="53"/>
                      </a:lnTo>
                      <a:lnTo>
                        <a:pt x="54" y="54"/>
                      </a:lnTo>
                      <a:lnTo>
                        <a:pt x="56" y="54"/>
                      </a:lnTo>
                      <a:lnTo>
                        <a:pt x="56" y="56"/>
                      </a:lnTo>
                      <a:lnTo>
                        <a:pt x="57" y="54"/>
                      </a:lnTo>
                      <a:lnTo>
                        <a:pt x="57" y="57"/>
                      </a:lnTo>
                      <a:lnTo>
                        <a:pt x="59" y="57"/>
                      </a:lnTo>
                      <a:lnTo>
                        <a:pt x="59" y="61"/>
                      </a:lnTo>
                      <a:lnTo>
                        <a:pt x="61" y="62"/>
                      </a:lnTo>
                      <a:lnTo>
                        <a:pt x="64" y="62"/>
                      </a:lnTo>
                      <a:lnTo>
                        <a:pt x="64" y="67"/>
                      </a:lnTo>
                      <a:lnTo>
                        <a:pt x="65" y="65"/>
                      </a:lnTo>
                      <a:lnTo>
                        <a:pt x="65" y="71"/>
                      </a:lnTo>
                      <a:lnTo>
                        <a:pt x="68" y="71"/>
                      </a:lnTo>
                      <a:lnTo>
                        <a:pt x="67" y="73"/>
                      </a:lnTo>
                      <a:lnTo>
                        <a:pt x="68" y="73"/>
                      </a:lnTo>
                      <a:lnTo>
                        <a:pt x="68" y="75"/>
                      </a:lnTo>
                      <a:lnTo>
                        <a:pt x="70" y="76"/>
                      </a:lnTo>
                      <a:lnTo>
                        <a:pt x="71" y="76"/>
                      </a:lnTo>
                      <a:lnTo>
                        <a:pt x="71" y="78"/>
                      </a:lnTo>
                      <a:lnTo>
                        <a:pt x="70" y="78"/>
                      </a:lnTo>
                      <a:lnTo>
                        <a:pt x="71" y="79"/>
                      </a:lnTo>
                      <a:lnTo>
                        <a:pt x="71" y="81"/>
                      </a:lnTo>
                      <a:lnTo>
                        <a:pt x="73" y="81"/>
                      </a:lnTo>
                      <a:lnTo>
                        <a:pt x="73" y="84"/>
                      </a:lnTo>
                      <a:lnTo>
                        <a:pt x="71" y="85"/>
                      </a:lnTo>
                      <a:lnTo>
                        <a:pt x="71" y="89"/>
                      </a:lnTo>
                      <a:lnTo>
                        <a:pt x="73" y="89"/>
                      </a:lnTo>
                      <a:lnTo>
                        <a:pt x="74" y="90"/>
                      </a:lnTo>
                      <a:lnTo>
                        <a:pt x="74" y="92"/>
                      </a:lnTo>
                      <a:lnTo>
                        <a:pt x="76" y="92"/>
                      </a:lnTo>
                      <a:lnTo>
                        <a:pt x="74" y="93"/>
                      </a:lnTo>
                      <a:lnTo>
                        <a:pt x="74" y="95"/>
                      </a:lnTo>
                      <a:lnTo>
                        <a:pt x="76" y="95"/>
                      </a:lnTo>
                      <a:lnTo>
                        <a:pt x="78" y="96"/>
                      </a:lnTo>
                      <a:lnTo>
                        <a:pt x="79" y="96"/>
                      </a:lnTo>
                      <a:lnTo>
                        <a:pt x="78" y="98"/>
                      </a:lnTo>
                      <a:lnTo>
                        <a:pt x="79" y="98"/>
                      </a:lnTo>
                      <a:lnTo>
                        <a:pt x="79" y="99"/>
                      </a:lnTo>
                      <a:lnTo>
                        <a:pt x="78" y="99"/>
                      </a:lnTo>
                      <a:lnTo>
                        <a:pt x="78" y="101"/>
                      </a:lnTo>
                      <a:lnTo>
                        <a:pt x="79" y="101"/>
                      </a:lnTo>
                      <a:lnTo>
                        <a:pt x="81" y="99"/>
                      </a:lnTo>
                      <a:lnTo>
                        <a:pt x="81" y="101"/>
                      </a:lnTo>
                      <a:lnTo>
                        <a:pt x="79" y="102"/>
                      </a:lnTo>
                      <a:lnTo>
                        <a:pt x="81" y="102"/>
                      </a:lnTo>
                      <a:lnTo>
                        <a:pt x="79" y="104"/>
                      </a:lnTo>
                      <a:lnTo>
                        <a:pt x="81" y="106"/>
                      </a:lnTo>
                      <a:lnTo>
                        <a:pt x="79" y="107"/>
                      </a:lnTo>
                      <a:lnTo>
                        <a:pt x="81" y="107"/>
                      </a:lnTo>
                      <a:lnTo>
                        <a:pt x="79" y="109"/>
                      </a:lnTo>
                      <a:lnTo>
                        <a:pt x="81" y="109"/>
                      </a:lnTo>
                      <a:lnTo>
                        <a:pt x="79" y="110"/>
                      </a:lnTo>
                      <a:lnTo>
                        <a:pt x="81" y="110"/>
                      </a:lnTo>
                      <a:lnTo>
                        <a:pt x="81" y="112"/>
                      </a:lnTo>
                      <a:lnTo>
                        <a:pt x="82" y="110"/>
                      </a:lnTo>
                      <a:lnTo>
                        <a:pt x="82" y="112"/>
                      </a:lnTo>
                      <a:lnTo>
                        <a:pt x="84" y="113"/>
                      </a:lnTo>
                      <a:lnTo>
                        <a:pt x="82" y="113"/>
                      </a:lnTo>
                      <a:lnTo>
                        <a:pt x="82" y="116"/>
                      </a:lnTo>
                      <a:lnTo>
                        <a:pt x="84" y="115"/>
                      </a:lnTo>
                      <a:lnTo>
                        <a:pt x="84" y="116"/>
                      </a:lnTo>
                      <a:lnTo>
                        <a:pt x="85" y="116"/>
                      </a:lnTo>
                      <a:lnTo>
                        <a:pt x="82" y="120"/>
                      </a:lnTo>
                      <a:lnTo>
                        <a:pt x="85" y="120"/>
                      </a:lnTo>
                      <a:lnTo>
                        <a:pt x="84" y="121"/>
                      </a:lnTo>
                      <a:lnTo>
                        <a:pt x="84" y="123"/>
                      </a:lnTo>
                      <a:lnTo>
                        <a:pt x="85" y="121"/>
                      </a:lnTo>
                      <a:lnTo>
                        <a:pt x="85" y="126"/>
                      </a:lnTo>
                      <a:lnTo>
                        <a:pt x="84" y="126"/>
                      </a:lnTo>
                      <a:lnTo>
                        <a:pt x="84" y="127"/>
                      </a:lnTo>
                      <a:lnTo>
                        <a:pt x="85" y="126"/>
                      </a:lnTo>
                      <a:lnTo>
                        <a:pt x="85" y="127"/>
                      </a:lnTo>
                      <a:lnTo>
                        <a:pt x="84" y="129"/>
                      </a:lnTo>
                      <a:lnTo>
                        <a:pt x="87" y="132"/>
                      </a:lnTo>
                      <a:lnTo>
                        <a:pt x="85" y="132"/>
                      </a:lnTo>
                      <a:lnTo>
                        <a:pt x="85" y="134"/>
                      </a:lnTo>
                      <a:lnTo>
                        <a:pt x="84" y="134"/>
                      </a:lnTo>
                      <a:lnTo>
                        <a:pt x="84" y="135"/>
                      </a:lnTo>
                      <a:lnTo>
                        <a:pt x="85" y="135"/>
                      </a:lnTo>
                      <a:lnTo>
                        <a:pt x="85" y="137"/>
                      </a:lnTo>
                      <a:lnTo>
                        <a:pt x="82" y="138"/>
                      </a:lnTo>
                      <a:lnTo>
                        <a:pt x="84" y="138"/>
                      </a:lnTo>
                      <a:lnTo>
                        <a:pt x="84" y="140"/>
                      </a:lnTo>
                      <a:lnTo>
                        <a:pt x="82" y="140"/>
                      </a:lnTo>
                      <a:lnTo>
                        <a:pt x="82" y="141"/>
                      </a:lnTo>
                      <a:lnTo>
                        <a:pt x="81" y="141"/>
                      </a:lnTo>
                      <a:lnTo>
                        <a:pt x="81" y="140"/>
                      </a:lnTo>
                      <a:lnTo>
                        <a:pt x="79" y="141"/>
                      </a:lnTo>
                      <a:lnTo>
                        <a:pt x="79" y="140"/>
                      </a:lnTo>
                      <a:lnTo>
                        <a:pt x="78" y="140"/>
                      </a:lnTo>
                      <a:lnTo>
                        <a:pt x="78" y="137"/>
                      </a:lnTo>
                      <a:lnTo>
                        <a:pt x="76" y="137"/>
                      </a:lnTo>
                      <a:lnTo>
                        <a:pt x="78" y="135"/>
                      </a:lnTo>
                      <a:lnTo>
                        <a:pt x="78" y="134"/>
                      </a:lnTo>
                      <a:lnTo>
                        <a:pt x="76" y="134"/>
                      </a:lnTo>
                      <a:lnTo>
                        <a:pt x="76" y="132"/>
                      </a:lnTo>
                      <a:lnTo>
                        <a:pt x="73" y="135"/>
                      </a:lnTo>
                      <a:lnTo>
                        <a:pt x="71" y="135"/>
                      </a:lnTo>
                      <a:lnTo>
                        <a:pt x="71" y="134"/>
                      </a:lnTo>
                      <a:lnTo>
                        <a:pt x="73" y="134"/>
                      </a:lnTo>
                      <a:lnTo>
                        <a:pt x="74" y="132"/>
                      </a:lnTo>
                      <a:lnTo>
                        <a:pt x="74" y="130"/>
                      </a:lnTo>
                      <a:lnTo>
                        <a:pt x="76" y="130"/>
                      </a:lnTo>
                      <a:lnTo>
                        <a:pt x="76" y="129"/>
                      </a:lnTo>
                      <a:lnTo>
                        <a:pt x="74" y="129"/>
                      </a:lnTo>
                      <a:lnTo>
                        <a:pt x="76" y="127"/>
                      </a:lnTo>
                      <a:lnTo>
                        <a:pt x="76" y="126"/>
                      </a:lnTo>
                      <a:lnTo>
                        <a:pt x="74" y="126"/>
                      </a:lnTo>
                      <a:lnTo>
                        <a:pt x="74" y="127"/>
                      </a:lnTo>
                      <a:lnTo>
                        <a:pt x="68" y="127"/>
                      </a:lnTo>
                      <a:lnTo>
                        <a:pt x="70" y="126"/>
                      </a:lnTo>
                      <a:lnTo>
                        <a:pt x="68" y="126"/>
                      </a:lnTo>
                      <a:lnTo>
                        <a:pt x="70" y="124"/>
                      </a:lnTo>
                      <a:lnTo>
                        <a:pt x="68" y="124"/>
                      </a:lnTo>
                      <a:lnTo>
                        <a:pt x="68" y="123"/>
                      </a:lnTo>
                      <a:lnTo>
                        <a:pt x="67" y="123"/>
                      </a:lnTo>
                      <a:lnTo>
                        <a:pt x="67" y="121"/>
                      </a:lnTo>
                      <a:lnTo>
                        <a:pt x="68" y="121"/>
                      </a:lnTo>
                      <a:lnTo>
                        <a:pt x="70" y="120"/>
                      </a:lnTo>
                      <a:lnTo>
                        <a:pt x="67" y="120"/>
                      </a:lnTo>
                      <a:lnTo>
                        <a:pt x="67" y="116"/>
                      </a:lnTo>
                      <a:lnTo>
                        <a:pt x="64" y="120"/>
                      </a:lnTo>
                      <a:lnTo>
                        <a:pt x="64" y="116"/>
                      </a:lnTo>
                      <a:lnTo>
                        <a:pt x="61" y="116"/>
                      </a:lnTo>
                      <a:lnTo>
                        <a:pt x="59" y="118"/>
                      </a:lnTo>
                      <a:lnTo>
                        <a:pt x="57" y="118"/>
                      </a:lnTo>
                      <a:lnTo>
                        <a:pt x="57" y="116"/>
                      </a:lnTo>
                      <a:lnTo>
                        <a:pt x="59" y="116"/>
                      </a:lnTo>
                      <a:lnTo>
                        <a:pt x="59" y="115"/>
                      </a:lnTo>
                      <a:lnTo>
                        <a:pt x="61" y="113"/>
                      </a:lnTo>
                      <a:lnTo>
                        <a:pt x="61" y="112"/>
                      </a:lnTo>
                      <a:lnTo>
                        <a:pt x="62" y="110"/>
                      </a:lnTo>
                      <a:lnTo>
                        <a:pt x="61" y="110"/>
                      </a:lnTo>
                      <a:lnTo>
                        <a:pt x="59" y="112"/>
                      </a:lnTo>
                      <a:lnTo>
                        <a:pt x="57" y="112"/>
                      </a:lnTo>
                      <a:lnTo>
                        <a:pt x="59" y="110"/>
                      </a:lnTo>
                      <a:lnTo>
                        <a:pt x="56" y="110"/>
                      </a:lnTo>
                      <a:lnTo>
                        <a:pt x="57" y="109"/>
                      </a:lnTo>
                      <a:lnTo>
                        <a:pt x="53" y="109"/>
                      </a:lnTo>
                      <a:lnTo>
                        <a:pt x="53" y="107"/>
                      </a:lnTo>
                      <a:lnTo>
                        <a:pt x="54" y="107"/>
                      </a:lnTo>
                      <a:lnTo>
                        <a:pt x="56" y="106"/>
                      </a:lnTo>
                      <a:lnTo>
                        <a:pt x="51" y="106"/>
                      </a:lnTo>
                      <a:lnTo>
                        <a:pt x="51" y="104"/>
                      </a:lnTo>
                      <a:lnTo>
                        <a:pt x="53" y="102"/>
                      </a:lnTo>
                      <a:lnTo>
                        <a:pt x="50" y="102"/>
                      </a:lnTo>
                      <a:lnTo>
                        <a:pt x="50" y="101"/>
                      </a:lnTo>
                      <a:lnTo>
                        <a:pt x="51" y="101"/>
                      </a:lnTo>
                      <a:lnTo>
                        <a:pt x="51" y="98"/>
                      </a:lnTo>
                      <a:lnTo>
                        <a:pt x="53" y="98"/>
                      </a:lnTo>
                      <a:lnTo>
                        <a:pt x="51" y="96"/>
                      </a:lnTo>
                      <a:lnTo>
                        <a:pt x="48" y="99"/>
                      </a:lnTo>
                      <a:lnTo>
                        <a:pt x="48" y="96"/>
                      </a:lnTo>
                      <a:lnTo>
                        <a:pt x="44" y="96"/>
                      </a:lnTo>
                      <a:lnTo>
                        <a:pt x="45" y="95"/>
                      </a:lnTo>
                      <a:lnTo>
                        <a:pt x="42" y="95"/>
                      </a:lnTo>
                      <a:lnTo>
                        <a:pt x="42" y="93"/>
                      </a:lnTo>
                      <a:lnTo>
                        <a:pt x="44" y="93"/>
                      </a:lnTo>
                      <a:lnTo>
                        <a:pt x="44" y="92"/>
                      </a:lnTo>
                      <a:lnTo>
                        <a:pt x="40" y="92"/>
                      </a:lnTo>
                      <a:lnTo>
                        <a:pt x="40" y="93"/>
                      </a:lnTo>
                      <a:lnTo>
                        <a:pt x="36" y="93"/>
                      </a:lnTo>
                      <a:lnTo>
                        <a:pt x="36" y="92"/>
                      </a:lnTo>
                      <a:lnTo>
                        <a:pt x="34" y="93"/>
                      </a:lnTo>
                      <a:lnTo>
                        <a:pt x="33" y="90"/>
                      </a:lnTo>
                      <a:lnTo>
                        <a:pt x="34" y="89"/>
                      </a:lnTo>
                      <a:lnTo>
                        <a:pt x="33" y="89"/>
                      </a:lnTo>
                      <a:lnTo>
                        <a:pt x="36" y="87"/>
                      </a:lnTo>
                      <a:lnTo>
                        <a:pt x="33" y="87"/>
                      </a:lnTo>
                      <a:lnTo>
                        <a:pt x="28" y="82"/>
                      </a:lnTo>
                      <a:lnTo>
                        <a:pt x="28" y="76"/>
                      </a:lnTo>
                      <a:lnTo>
                        <a:pt x="26" y="76"/>
                      </a:lnTo>
                      <a:lnTo>
                        <a:pt x="25" y="75"/>
                      </a:lnTo>
                      <a:lnTo>
                        <a:pt x="25" y="73"/>
                      </a:lnTo>
                      <a:lnTo>
                        <a:pt x="26" y="73"/>
                      </a:lnTo>
                      <a:lnTo>
                        <a:pt x="26" y="71"/>
                      </a:lnTo>
                      <a:lnTo>
                        <a:pt x="25" y="73"/>
                      </a:lnTo>
                      <a:lnTo>
                        <a:pt x="25" y="71"/>
                      </a:lnTo>
                      <a:lnTo>
                        <a:pt x="23" y="71"/>
                      </a:lnTo>
                      <a:lnTo>
                        <a:pt x="22" y="70"/>
                      </a:lnTo>
                      <a:lnTo>
                        <a:pt x="22" y="67"/>
                      </a:lnTo>
                      <a:lnTo>
                        <a:pt x="20" y="68"/>
                      </a:lnTo>
                      <a:lnTo>
                        <a:pt x="17" y="65"/>
                      </a:lnTo>
                      <a:lnTo>
                        <a:pt x="17" y="62"/>
                      </a:lnTo>
                      <a:lnTo>
                        <a:pt x="19" y="62"/>
                      </a:lnTo>
                      <a:lnTo>
                        <a:pt x="19" y="61"/>
                      </a:lnTo>
                      <a:lnTo>
                        <a:pt x="16" y="61"/>
                      </a:lnTo>
                      <a:lnTo>
                        <a:pt x="16" y="57"/>
                      </a:lnTo>
                      <a:lnTo>
                        <a:pt x="14" y="59"/>
                      </a:lnTo>
                      <a:lnTo>
                        <a:pt x="14" y="57"/>
                      </a:lnTo>
                      <a:lnTo>
                        <a:pt x="13" y="57"/>
                      </a:lnTo>
                      <a:lnTo>
                        <a:pt x="14" y="56"/>
                      </a:lnTo>
                      <a:lnTo>
                        <a:pt x="13" y="56"/>
                      </a:lnTo>
                      <a:lnTo>
                        <a:pt x="11" y="54"/>
                      </a:lnTo>
                      <a:lnTo>
                        <a:pt x="11" y="53"/>
                      </a:lnTo>
                      <a:lnTo>
                        <a:pt x="9" y="53"/>
                      </a:lnTo>
                      <a:lnTo>
                        <a:pt x="11" y="51"/>
                      </a:lnTo>
                      <a:lnTo>
                        <a:pt x="9" y="51"/>
                      </a:lnTo>
                      <a:lnTo>
                        <a:pt x="9" y="50"/>
                      </a:lnTo>
                      <a:lnTo>
                        <a:pt x="11" y="48"/>
                      </a:lnTo>
                      <a:lnTo>
                        <a:pt x="9" y="48"/>
                      </a:lnTo>
                      <a:lnTo>
                        <a:pt x="9" y="50"/>
                      </a:lnTo>
                      <a:lnTo>
                        <a:pt x="8" y="47"/>
                      </a:lnTo>
                      <a:lnTo>
                        <a:pt x="5" y="44"/>
                      </a:lnTo>
                      <a:lnTo>
                        <a:pt x="3" y="40"/>
                      </a:lnTo>
                      <a:lnTo>
                        <a:pt x="3" y="33"/>
                      </a:lnTo>
                      <a:lnTo>
                        <a:pt x="0" y="33"/>
                      </a:lnTo>
                      <a:lnTo>
                        <a:pt x="0" y="23"/>
                      </a:lnTo>
                      <a:lnTo>
                        <a:pt x="2" y="23"/>
                      </a:lnTo>
                      <a:lnTo>
                        <a:pt x="2" y="20"/>
                      </a:lnTo>
                      <a:lnTo>
                        <a:pt x="5" y="17"/>
                      </a:lnTo>
                      <a:lnTo>
                        <a:pt x="5" y="16"/>
                      </a:lnTo>
                      <a:lnTo>
                        <a:pt x="6" y="16"/>
                      </a:lnTo>
                      <a:lnTo>
                        <a:pt x="5" y="14"/>
                      </a:lnTo>
                      <a:lnTo>
                        <a:pt x="5" y="12"/>
                      </a:lnTo>
                      <a:lnTo>
                        <a:pt x="6" y="12"/>
                      </a:lnTo>
                      <a:lnTo>
                        <a:pt x="5" y="11"/>
                      </a:lnTo>
                      <a:lnTo>
                        <a:pt x="6" y="11"/>
                      </a:lnTo>
                      <a:lnTo>
                        <a:pt x="6" y="9"/>
                      </a:lnTo>
                      <a:lnTo>
                        <a:pt x="8" y="9"/>
                      </a:lnTo>
                      <a:lnTo>
                        <a:pt x="6" y="8"/>
                      </a:lnTo>
                      <a:lnTo>
                        <a:pt x="8" y="8"/>
                      </a:lnTo>
                      <a:lnTo>
                        <a:pt x="8" y="6"/>
                      </a:lnTo>
                      <a:lnTo>
                        <a:pt x="9" y="6"/>
                      </a:lnTo>
                      <a:lnTo>
                        <a:pt x="9" y="3"/>
                      </a:lnTo>
                      <a:lnTo>
                        <a:pt x="11" y="2"/>
                      </a:lnTo>
                      <a:lnTo>
                        <a:pt x="13" y="2"/>
                      </a:lnTo>
                      <a:lnTo>
                        <a:pt x="1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nvGrpSpPr>
              <p:cNvPr id="26" name="Group 25">
                <a:extLst>
                  <a:ext uri="{FF2B5EF4-FFF2-40B4-BE49-F238E27FC236}">
                    <a16:creationId xmlns:a16="http://schemas.microsoft.com/office/drawing/2014/main" id="{6EFA4BDA-F082-4F8C-9DBA-2E385B5E0234}"/>
                  </a:ext>
                </a:extLst>
              </p:cNvPr>
              <p:cNvGrpSpPr/>
              <p:nvPr/>
            </p:nvGrpSpPr>
            <p:grpSpPr>
              <a:xfrm>
                <a:off x="2178050" y="4683126"/>
                <a:ext cx="4560888" cy="290513"/>
                <a:chOff x="2178050" y="4683126"/>
                <a:chExt cx="4560888" cy="290513"/>
              </a:xfrm>
            </p:grpSpPr>
            <p:sp>
              <p:nvSpPr>
                <p:cNvPr id="27" name="Freeform 116">
                  <a:extLst>
                    <a:ext uri="{FF2B5EF4-FFF2-40B4-BE49-F238E27FC236}">
                      <a16:creationId xmlns:a16="http://schemas.microsoft.com/office/drawing/2014/main" id="{6BB7CB65-A72D-486B-9098-A1A760C6CEE5}"/>
                    </a:ext>
                  </a:extLst>
                </p:cNvPr>
                <p:cNvSpPr>
                  <a:spLocks noEditPoints="1"/>
                </p:cNvSpPr>
                <p:nvPr/>
              </p:nvSpPr>
              <p:spPr bwMode="auto">
                <a:xfrm>
                  <a:off x="2178050" y="4781551"/>
                  <a:ext cx="4248150" cy="68263"/>
                </a:xfrm>
                <a:custGeom>
                  <a:avLst/>
                  <a:gdLst/>
                  <a:ahLst/>
                  <a:cxnLst>
                    <a:cxn ang="0">
                      <a:pos x="1691" y="36"/>
                    </a:cxn>
                    <a:cxn ang="0">
                      <a:pos x="1768" y="31"/>
                    </a:cxn>
                    <a:cxn ang="0">
                      <a:pos x="2241" y="31"/>
                    </a:cxn>
                    <a:cxn ang="0">
                      <a:pos x="459" y="2"/>
                    </a:cxn>
                    <a:cxn ang="0">
                      <a:pos x="583" y="3"/>
                    </a:cxn>
                    <a:cxn ang="0">
                      <a:pos x="755" y="3"/>
                    </a:cxn>
                    <a:cxn ang="0">
                      <a:pos x="902" y="3"/>
                    </a:cxn>
                    <a:cxn ang="0">
                      <a:pos x="1083" y="5"/>
                    </a:cxn>
                    <a:cxn ang="0">
                      <a:pos x="1136" y="3"/>
                    </a:cxn>
                    <a:cxn ang="0">
                      <a:pos x="1182" y="5"/>
                    </a:cxn>
                    <a:cxn ang="0">
                      <a:pos x="1240" y="3"/>
                    </a:cxn>
                    <a:cxn ang="0">
                      <a:pos x="1376" y="2"/>
                    </a:cxn>
                    <a:cxn ang="0">
                      <a:pos x="1554" y="5"/>
                    </a:cxn>
                    <a:cxn ang="0">
                      <a:pos x="1622" y="5"/>
                    </a:cxn>
                    <a:cxn ang="0">
                      <a:pos x="1776" y="8"/>
                    </a:cxn>
                    <a:cxn ang="0">
                      <a:pos x="1830" y="8"/>
                    </a:cxn>
                    <a:cxn ang="0">
                      <a:pos x="1979" y="9"/>
                    </a:cxn>
                    <a:cxn ang="0">
                      <a:pos x="2066" y="8"/>
                    </a:cxn>
                    <a:cxn ang="0">
                      <a:pos x="2151" y="11"/>
                    </a:cxn>
                    <a:cxn ang="0">
                      <a:pos x="2228" y="12"/>
                    </a:cxn>
                    <a:cxn ang="0">
                      <a:pos x="2318" y="14"/>
                    </a:cxn>
                    <a:cxn ang="0">
                      <a:pos x="2407" y="16"/>
                    </a:cxn>
                    <a:cxn ang="0">
                      <a:pos x="2462" y="16"/>
                    </a:cxn>
                    <a:cxn ang="0">
                      <a:pos x="2551" y="19"/>
                    </a:cxn>
                    <a:cxn ang="0">
                      <a:pos x="2613" y="22"/>
                    </a:cxn>
                    <a:cxn ang="0">
                      <a:pos x="2631" y="28"/>
                    </a:cxn>
                    <a:cxn ang="0">
                      <a:pos x="2653" y="29"/>
                    </a:cxn>
                    <a:cxn ang="0">
                      <a:pos x="2605" y="33"/>
                    </a:cxn>
                    <a:cxn ang="0">
                      <a:pos x="2571" y="31"/>
                    </a:cxn>
                    <a:cxn ang="0">
                      <a:pos x="2506" y="28"/>
                    </a:cxn>
                    <a:cxn ang="0">
                      <a:pos x="2479" y="29"/>
                    </a:cxn>
                    <a:cxn ang="0">
                      <a:pos x="2453" y="29"/>
                    </a:cxn>
                    <a:cxn ang="0">
                      <a:pos x="2424" y="34"/>
                    </a:cxn>
                    <a:cxn ang="0">
                      <a:pos x="2416" y="31"/>
                    </a:cxn>
                    <a:cxn ang="0">
                      <a:pos x="2394" y="28"/>
                    </a:cxn>
                    <a:cxn ang="0">
                      <a:pos x="2360" y="31"/>
                    </a:cxn>
                    <a:cxn ang="0">
                      <a:pos x="2301" y="33"/>
                    </a:cxn>
                    <a:cxn ang="0">
                      <a:pos x="2242" y="28"/>
                    </a:cxn>
                    <a:cxn ang="0">
                      <a:pos x="2194" y="31"/>
                    </a:cxn>
                    <a:cxn ang="0">
                      <a:pos x="2156" y="28"/>
                    </a:cxn>
                    <a:cxn ang="0">
                      <a:pos x="2097" y="36"/>
                    </a:cxn>
                    <a:cxn ang="0">
                      <a:pos x="2066" y="31"/>
                    </a:cxn>
                    <a:cxn ang="0">
                      <a:pos x="1999" y="31"/>
                    </a:cxn>
                    <a:cxn ang="0">
                      <a:pos x="1973" y="31"/>
                    </a:cxn>
                    <a:cxn ang="0">
                      <a:pos x="1867" y="36"/>
                    </a:cxn>
                    <a:cxn ang="0">
                      <a:pos x="1827" y="34"/>
                    </a:cxn>
                    <a:cxn ang="0">
                      <a:pos x="1796" y="31"/>
                    </a:cxn>
                    <a:cxn ang="0">
                      <a:pos x="1746" y="34"/>
                    </a:cxn>
                    <a:cxn ang="0">
                      <a:pos x="1638" y="36"/>
                    </a:cxn>
                    <a:cxn ang="0">
                      <a:pos x="1547" y="43"/>
                    </a:cxn>
                    <a:cxn ang="0">
                      <a:pos x="1466" y="42"/>
                    </a:cxn>
                    <a:cxn ang="0">
                      <a:pos x="1266" y="42"/>
                    </a:cxn>
                    <a:cxn ang="0">
                      <a:pos x="1150" y="40"/>
                    </a:cxn>
                    <a:cxn ang="0">
                      <a:pos x="1065" y="39"/>
                    </a:cxn>
                    <a:cxn ang="0">
                      <a:pos x="810" y="42"/>
                    </a:cxn>
                    <a:cxn ang="0">
                      <a:pos x="367" y="37"/>
                    </a:cxn>
                    <a:cxn ang="0">
                      <a:pos x="248" y="37"/>
                    </a:cxn>
                    <a:cxn ang="0">
                      <a:pos x="129" y="23"/>
                    </a:cxn>
                    <a:cxn ang="0">
                      <a:pos x="59" y="20"/>
                    </a:cxn>
                    <a:cxn ang="0">
                      <a:pos x="11" y="17"/>
                    </a:cxn>
                    <a:cxn ang="0">
                      <a:pos x="43" y="6"/>
                    </a:cxn>
                  </a:cxnLst>
                  <a:rect l="0" t="0" r="r" b="b"/>
                  <a:pathLst>
                    <a:path w="2676" h="43">
                      <a:moveTo>
                        <a:pt x="1475" y="42"/>
                      </a:moveTo>
                      <a:lnTo>
                        <a:pt x="1474" y="42"/>
                      </a:lnTo>
                      <a:lnTo>
                        <a:pt x="1475" y="42"/>
                      </a:lnTo>
                      <a:close/>
                      <a:moveTo>
                        <a:pt x="1590" y="37"/>
                      </a:moveTo>
                      <a:lnTo>
                        <a:pt x="1591" y="37"/>
                      </a:lnTo>
                      <a:lnTo>
                        <a:pt x="1593" y="39"/>
                      </a:lnTo>
                      <a:lnTo>
                        <a:pt x="1588" y="39"/>
                      </a:lnTo>
                      <a:lnTo>
                        <a:pt x="1590" y="37"/>
                      </a:lnTo>
                      <a:close/>
                      <a:moveTo>
                        <a:pt x="1691" y="36"/>
                      </a:moveTo>
                      <a:lnTo>
                        <a:pt x="1692" y="36"/>
                      </a:lnTo>
                      <a:lnTo>
                        <a:pt x="1691" y="37"/>
                      </a:lnTo>
                      <a:lnTo>
                        <a:pt x="1691" y="36"/>
                      </a:lnTo>
                      <a:close/>
                      <a:moveTo>
                        <a:pt x="2655" y="31"/>
                      </a:moveTo>
                      <a:lnTo>
                        <a:pt x="2665" y="31"/>
                      </a:lnTo>
                      <a:lnTo>
                        <a:pt x="2662" y="33"/>
                      </a:lnTo>
                      <a:lnTo>
                        <a:pt x="2655" y="33"/>
                      </a:lnTo>
                      <a:lnTo>
                        <a:pt x="2655" y="31"/>
                      </a:lnTo>
                      <a:close/>
                      <a:moveTo>
                        <a:pt x="1977" y="31"/>
                      </a:moveTo>
                      <a:lnTo>
                        <a:pt x="1979" y="31"/>
                      </a:lnTo>
                      <a:lnTo>
                        <a:pt x="1980" y="33"/>
                      </a:lnTo>
                      <a:lnTo>
                        <a:pt x="1976" y="33"/>
                      </a:lnTo>
                      <a:lnTo>
                        <a:pt x="1977" y="31"/>
                      </a:lnTo>
                      <a:close/>
                      <a:moveTo>
                        <a:pt x="1763" y="31"/>
                      </a:moveTo>
                      <a:lnTo>
                        <a:pt x="1768" y="31"/>
                      </a:lnTo>
                      <a:lnTo>
                        <a:pt x="1767" y="33"/>
                      </a:lnTo>
                      <a:lnTo>
                        <a:pt x="1770" y="33"/>
                      </a:lnTo>
                      <a:lnTo>
                        <a:pt x="1770" y="34"/>
                      </a:lnTo>
                      <a:lnTo>
                        <a:pt x="1762" y="34"/>
                      </a:lnTo>
                      <a:lnTo>
                        <a:pt x="1760" y="36"/>
                      </a:lnTo>
                      <a:lnTo>
                        <a:pt x="1751" y="36"/>
                      </a:lnTo>
                      <a:lnTo>
                        <a:pt x="1756" y="34"/>
                      </a:lnTo>
                      <a:lnTo>
                        <a:pt x="1759" y="34"/>
                      </a:lnTo>
                      <a:lnTo>
                        <a:pt x="1760" y="33"/>
                      </a:lnTo>
                      <a:lnTo>
                        <a:pt x="1763" y="31"/>
                      </a:lnTo>
                      <a:close/>
                      <a:moveTo>
                        <a:pt x="2239" y="31"/>
                      </a:moveTo>
                      <a:lnTo>
                        <a:pt x="2241" y="31"/>
                      </a:lnTo>
                      <a:lnTo>
                        <a:pt x="2239" y="31"/>
                      </a:lnTo>
                      <a:close/>
                      <a:moveTo>
                        <a:pt x="2483" y="16"/>
                      </a:moveTo>
                      <a:lnTo>
                        <a:pt x="2479" y="17"/>
                      </a:lnTo>
                      <a:lnTo>
                        <a:pt x="2476" y="17"/>
                      </a:lnTo>
                      <a:lnTo>
                        <a:pt x="2483" y="16"/>
                      </a:lnTo>
                      <a:close/>
                      <a:moveTo>
                        <a:pt x="1970" y="8"/>
                      </a:moveTo>
                      <a:lnTo>
                        <a:pt x="1977" y="8"/>
                      </a:lnTo>
                      <a:lnTo>
                        <a:pt x="1970" y="9"/>
                      </a:lnTo>
                      <a:lnTo>
                        <a:pt x="1970" y="8"/>
                      </a:lnTo>
                      <a:close/>
                      <a:moveTo>
                        <a:pt x="251" y="0"/>
                      </a:moveTo>
                      <a:lnTo>
                        <a:pt x="426" y="0"/>
                      </a:lnTo>
                      <a:lnTo>
                        <a:pt x="459" y="2"/>
                      </a:lnTo>
                      <a:lnTo>
                        <a:pt x="510" y="2"/>
                      </a:lnTo>
                      <a:lnTo>
                        <a:pt x="513" y="3"/>
                      </a:lnTo>
                      <a:lnTo>
                        <a:pt x="521" y="3"/>
                      </a:lnTo>
                      <a:lnTo>
                        <a:pt x="522" y="2"/>
                      </a:lnTo>
                      <a:lnTo>
                        <a:pt x="522" y="3"/>
                      </a:lnTo>
                      <a:lnTo>
                        <a:pt x="524" y="3"/>
                      </a:lnTo>
                      <a:lnTo>
                        <a:pt x="527" y="5"/>
                      </a:lnTo>
                      <a:lnTo>
                        <a:pt x="536" y="5"/>
                      </a:lnTo>
                      <a:lnTo>
                        <a:pt x="545" y="3"/>
                      </a:lnTo>
                      <a:lnTo>
                        <a:pt x="570" y="3"/>
                      </a:lnTo>
                      <a:lnTo>
                        <a:pt x="575" y="2"/>
                      </a:lnTo>
                      <a:lnTo>
                        <a:pt x="583" y="3"/>
                      </a:lnTo>
                      <a:lnTo>
                        <a:pt x="666" y="3"/>
                      </a:lnTo>
                      <a:lnTo>
                        <a:pt x="693" y="2"/>
                      </a:lnTo>
                      <a:lnTo>
                        <a:pt x="699" y="3"/>
                      </a:lnTo>
                      <a:lnTo>
                        <a:pt x="728" y="3"/>
                      </a:lnTo>
                      <a:lnTo>
                        <a:pt x="728" y="5"/>
                      </a:lnTo>
                      <a:lnTo>
                        <a:pt x="736" y="3"/>
                      </a:lnTo>
                      <a:lnTo>
                        <a:pt x="738" y="5"/>
                      </a:lnTo>
                      <a:lnTo>
                        <a:pt x="747" y="5"/>
                      </a:lnTo>
                      <a:lnTo>
                        <a:pt x="748" y="3"/>
                      </a:lnTo>
                      <a:lnTo>
                        <a:pt x="748" y="5"/>
                      </a:lnTo>
                      <a:lnTo>
                        <a:pt x="752" y="5"/>
                      </a:lnTo>
                      <a:lnTo>
                        <a:pt x="755" y="3"/>
                      </a:lnTo>
                      <a:lnTo>
                        <a:pt x="758" y="3"/>
                      </a:lnTo>
                      <a:lnTo>
                        <a:pt x="758" y="5"/>
                      </a:lnTo>
                      <a:lnTo>
                        <a:pt x="798" y="2"/>
                      </a:lnTo>
                      <a:lnTo>
                        <a:pt x="796" y="3"/>
                      </a:lnTo>
                      <a:lnTo>
                        <a:pt x="803" y="2"/>
                      </a:lnTo>
                      <a:lnTo>
                        <a:pt x="807" y="3"/>
                      </a:lnTo>
                      <a:lnTo>
                        <a:pt x="814" y="5"/>
                      </a:lnTo>
                      <a:lnTo>
                        <a:pt x="821" y="3"/>
                      </a:lnTo>
                      <a:lnTo>
                        <a:pt x="858" y="3"/>
                      </a:lnTo>
                      <a:lnTo>
                        <a:pt x="891" y="5"/>
                      </a:lnTo>
                      <a:lnTo>
                        <a:pt x="897" y="5"/>
                      </a:lnTo>
                      <a:lnTo>
                        <a:pt x="902" y="3"/>
                      </a:lnTo>
                      <a:lnTo>
                        <a:pt x="933" y="3"/>
                      </a:lnTo>
                      <a:lnTo>
                        <a:pt x="959" y="2"/>
                      </a:lnTo>
                      <a:lnTo>
                        <a:pt x="995" y="3"/>
                      </a:lnTo>
                      <a:lnTo>
                        <a:pt x="1032" y="5"/>
                      </a:lnTo>
                      <a:lnTo>
                        <a:pt x="1068" y="6"/>
                      </a:lnTo>
                      <a:lnTo>
                        <a:pt x="1071" y="3"/>
                      </a:lnTo>
                      <a:lnTo>
                        <a:pt x="1072" y="5"/>
                      </a:lnTo>
                      <a:lnTo>
                        <a:pt x="1074" y="5"/>
                      </a:lnTo>
                      <a:lnTo>
                        <a:pt x="1077" y="6"/>
                      </a:lnTo>
                      <a:lnTo>
                        <a:pt x="1080" y="6"/>
                      </a:lnTo>
                      <a:lnTo>
                        <a:pt x="1082" y="5"/>
                      </a:lnTo>
                      <a:lnTo>
                        <a:pt x="1083" y="5"/>
                      </a:lnTo>
                      <a:lnTo>
                        <a:pt x="1083" y="3"/>
                      </a:lnTo>
                      <a:lnTo>
                        <a:pt x="1085" y="3"/>
                      </a:lnTo>
                      <a:lnTo>
                        <a:pt x="1091" y="5"/>
                      </a:lnTo>
                      <a:lnTo>
                        <a:pt x="1096" y="3"/>
                      </a:lnTo>
                      <a:lnTo>
                        <a:pt x="1103" y="5"/>
                      </a:lnTo>
                      <a:lnTo>
                        <a:pt x="1111" y="5"/>
                      </a:lnTo>
                      <a:lnTo>
                        <a:pt x="1117" y="3"/>
                      </a:lnTo>
                      <a:lnTo>
                        <a:pt x="1119" y="3"/>
                      </a:lnTo>
                      <a:lnTo>
                        <a:pt x="1123" y="5"/>
                      </a:lnTo>
                      <a:lnTo>
                        <a:pt x="1128" y="5"/>
                      </a:lnTo>
                      <a:lnTo>
                        <a:pt x="1131" y="3"/>
                      </a:lnTo>
                      <a:lnTo>
                        <a:pt x="1136" y="3"/>
                      </a:lnTo>
                      <a:lnTo>
                        <a:pt x="1136" y="6"/>
                      </a:lnTo>
                      <a:lnTo>
                        <a:pt x="1141" y="6"/>
                      </a:lnTo>
                      <a:lnTo>
                        <a:pt x="1141" y="5"/>
                      </a:lnTo>
                      <a:lnTo>
                        <a:pt x="1142" y="5"/>
                      </a:lnTo>
                      <a:lnTo>
                        <a:pt x="1145" y="3"/>
                      </a:lnTo>
                      <a:lnTo>
                        <a:pt x="1154" y="3"/>
                      </a:lnTo>
                      <a:lnTo>
                        <a:pt x="1159" y="5"/>
                      </a:lnTo>
                      <a:lnTo>
                        <a:pt x="1167" y="5"/>
                      </a:lnTo>
                      <a:lnTo>
                        <a:pt x="1170" y="6"/>
                      </a:lnTo>
                      <a:lnTo>
                        <a:pt x="1175" y="6"/>
                      </a:lnTo>
                      <a:lnTo>
                        <a:pt x="1179" y="5"/>
                      </a:lnTo>
                      <a:lnTo>
                        <a:pt x="1182" y="5"/>
                      </a:lnTo>
                      <a:lnTo>
                        <a:pt x="1181" y="3"/>
                      </a:lnTo>
                      <a:lnTo>
                        <a:pt x="1184" y="3"/>
                      </a:lnTo>
                      <a:lnTo>
                        <a:pt x="1185" y="5"/>
                      </a:lnTo>
                      <a:lnTo>
                        <a:pt x="1184" y="6"/>
                      </a:lnTo>
                      <a:lnTo>
                        <a:pt x="1190" y="6"/>
                      </a:lnTo>
                      <a:lnTo>
                        <a:pt x="1193" y="5"/>
                      </a:lnTo>
                      <a:lnTo>
                        <a:pt x="1196" y="5"/>
                      </a:lnTo>
                      <a:lnTo>
                        <a:pt x="1192" y="3"/>
                      </a:lnTo>
                      <a:lnTo>
                        <a:pt x="1221" y="5"/>
                      </a:lnTo>
                      <a:lnTo>
                        <a:pt x="1227" y="5"/>
                      </a:lnTo>
                      <a:lnTo>
                        <a:pt x="1230" y="3"/>
                      </a:lnTo>
                      <a:lnTo>
                        <a:pt x="1240" y="3"/>
                      </a:lnTo>
                      <a:lnTo>
                        <a:pt x="1244" y="5"/>
                      </a:lnTo>
                      <a:lnTo>
                        <a:pt x="1247" y="5"/>
                      </a:lnTo>
                      <a:lnTo>
                        <a:pt x="1255" y="3"/>
                      </a:lnTo>
                      <a:lnTo>
                        <a:pt x="1258" y="5"/>
                      </a:lnTo>
                      <a:lnTo>
                        <a:pt x="1271" y="5"/>
                      </a:lnTo>
                      <a:lnTo>
                        <a:pt x="1266" y="3"/>
                      </a:lnTo>
                      <a:lnTo>
                        <a:pt x="1278" y="3"/>
                      </a:lnTo>
                      <a:lnTo>
                        <a:pt x="1278" y="5"/>
                      </a:lnTo>
                      <a:lnTo>
                        <a:pt x="1331" y="3"/>
                      </a:lnTo>
                      <a:lnTo>
                        <a:pt x="1344" y="3"/>
                      </a:lnTo>
                      <a:lnTo>
                        <a:pt x="1354" y="2"/>
                      </a:lnTo>
                      <a:lnTo>
                        <a:pt x="1376" y="2"/>
                      </a:lnTo>
                      <a:lnTo>
                        <a:pt x="1401" y="3"/>
                      </a:lnTo>
                      <a:lnTo>
                        <a:pt x="1426" y="3"/>
                      </a:lnTo>
                      <a:lnTo>
                        <a:pt x="1429" y="2"/>
                      </a:lnTo>
                      <a:lnTo>
                        <a:pt x="1430" y="3"/>
                      </a:lnTo>
                      <a:lnTo>
                        <a:pt x="1492" y="6"/>
                      </a:lnTo>
                      <a:lnTo>
                        <a:pt x="1492" y="5"/>
                      </a:lnTo>
                      <a:lnTo>
                        <a:pt x="1502" y="5"/>
                      </a:lnTo>
                      <a:lnTo>
                        <a:pt x="1503" y="6"/>
                      </a:lnTo>
                      <a:lnTo>
                        <a:pt x="1540" y="3"/>
                      </a:lnTo>
                      <a:lnTo>
                        <a:pt x="1542" y="3"/>
                      </a:lnTo>
                      <a:lnTo>
                        <a:pt x="1543" y="5"/>
                      </a:lnTo>
                      <a:lnTo>
                        <a:pt x="1554" y="5"/>
                      </a:lnTo>
                      <a:lnTo>
                        <a:pt x="1557" y="3"/>
                      </a:lnTo>
                      <a:lnTo>
                        <a:pt x="1560" y="3"/>
                      </a:lnTo>
                      <a:lnTo>
                        <a:pt x="1564" y="5"/>
                      </a:lnTo>
                      <a:lnTo>
                        <a:pt x="1582" y="5"/>
                      </a:lnTo>
                      <a:lnTo>
                        <a:pt x="1585" y="3"/>
                      </a:lnTo>
                      <a:lnTo>
                        <a:pt x="1588" y="3"/>
                      </a:lnTo>
                      <a:lnTo>
                        <a:pt x="1588" y="5"/>
                      </a:lnTo>
                      <a:lnTo>
                        <a:pt x="1612" y="5"/>
                      </a:lnTo>
                      <a:lnTo>
                        <a:pt x="1612" y="6"/>
                      </a:lnTo>
                      <a:lnTo>
                        <a:pt x="1618" y="6"/>
                      </a:lnTo>
                      <a:lnTo>
                        <a:pt x="1619" y="5"/>
                      </a:lnTo>
                      <a:lnTo>
                        <a:pt x="1622" y="5"/>
                      </a:lnTo>
                      <a:lnTo>
                        <a:pt x="1626" y="3"/>
                      </a:lnTo>
                      <a:lnTo>
                        <a:pt x="1646" y="3"/>
                      </a:lnTo>
                      <a:lnTo>
                        <a:pt x="1644" y="5"/>
                      </a:lnTo>
                      <a:lnTo>
                        <a:pt x="1715" y="5"/>
                      </a:lnTo>
                      <a:lnTo>
                        <a:pt x="1715" y="6"/>
                      </a:lnTo>
                      <a:lnTo>
                        <a:pt x="1731" y="3"/>
                      </a:lnTo>
                      <a:lnTo>
                        <a:pt x="1729" y="5"/>
                      </a:lnTo>
                      <a:lnTo>
                        <a:pt x="1737" y="5"/>
                      </a:lnTo>
                      <a:lnTo>
                        <a:pt x="1737" y="6"/>
                      </a:lnTo>
                      <a:lnTo>
                        <a:pt x="1750" y="5"/>
                      </a:lnTo>
                      <a:lnTo>
                        <a:pt x="1762" y="6"/>
                      </a:lnTo>
                      <a:lnTo>
                        <a:pt x="1776" y="8"/>
                      </a:lnTo>
                      <a:lnTo>
                        <a:pt x="1781" y="9"/>
                      </a:lnTo>
                      <a:lnTo>
                        <a:pt x="1788" y="9"/>
                      </a:lnTo>
                      <a:lnTo>
                        <a:pt x="1790" y="8"/>
                      </a:lnTo>
                      <a:lnTo>
                        <a:pt x="1791" y="8"/>
                      </a:lnTo>
                      <a:lnTo>
                        <a:pt x="1794" y="6"/>
                      </a:lnTo>
                      <a:lnTo>
                        <a:pt x="1799" y="6"/>
                      </a:lnTo>
                      <a:lnTo>
                        <a:pt x="1794" y="8"/>
                      </a:lnTo>
                      <a:lnTo>
                        <a:pt x="1804" y="8"/>
                      </a:lnTo>
                      <a:lnTo>
                        <a:pt x="1805" y="9"/>
                      </a:lnTo>
                      <a:lnTo>
                        <a:pt x="1813" y="9"/>
                      </a:lnTo>
                      <a:lnTo>
                        <a:pt x="1813" y="8"/>
                      </a:lnTo>
                      <a:lnTo>
                        <a:pt x="1830" y="8"/>
                      </a:lnTo>
                      <a:lnTo>
                        <a:pt x="1832" y="9"/>
                      </a:lnTo>
                      <a:lnTo>
                        <a:pt x="1853" y="8"/>
                      </a:lnTo>
                      <a:lnTo>
                        <a:pt x="1889" y="8"/>
                      </a:lnTo>
                      <a:lnTo>
                        <a:pt x="1889" y="6"/>
                      </a:lnTo>
                      <a:lnTo>
                        <a:pt x="1894" y="6"/>
                      </a:lnTo>
                      <a:lnTo>
                        <a:pt x="1897" y="8"/>
                      </a:lnTo>
                      <a:lnTo>
                        <a:pt x="1912" y="8"/>
                      </a:lnTo>
                      <a:lnTo>
                        <a:pt x="1912" y="9"/>
                      </a:lnTo>
                      <a:lnTo>
                        <a:pt x="1939" y="9"/>
                      </a:lnTo>
                      <a:lnTo>
                        <a:pt x="1939" y="8"/>
                      </a:lnTo>
                      <a:lnTo>
                        <a:pt x="1949" y="9"/>
                      </a:lnTo>
                      <a:lnTo>
                        <a:pt x="1979" y="9"/>
                      </a:lnTo>
                      <a:lnTo>
                        <a:pt x="1980" y="8"/>
                      </a:lnTo>
                      <a:lnTo>
                        <a:pt x="1982" y="8"/>
                      </a:lnTo>
                      <a:lnTo>
                        <a:pt x="1985" y="6"/>
                      </a:lnTo>
                      <a:lnTo>
                        <a:pt x="1988" y="6"/>
                      </a:lnTo>
                      <a:lnTo>
                        <a:pt x="1988" y="8"/>
                      </a:lnTo>
                      <a:lnTo>
                        <a:pt x="1985" y="8"/>
                      </a:lnTo>
                      <a:lnTo>
                        <a:pt x="1985" y="9"/>
                      </a:lnTo>
                      <a:lnTo>
                        <a:pt x="1987" y="9"/>
                      </a:lnTo>
                      <a:lnTo>
                        <a:pt x="1997" y="8"/>
                      </a:lnTo>
                      <a:lnTo>
                        <a:pt x="1996" y="9"/>
                      </a:lnTo>
                      <a:lnTo>
                        <a:pt x="2067" y="9"/>
                      </a:lnTo>
                      <a:lnTo>
                        <a:pt x="2066" y="8"/>
                      </a:lnTo>
                      <a:lnTo>
                        <a:pt x="2072" y="8"/>
                      </a:lnTo>
                      <a:lnTo>
                        <a:pt x="2078" y="9"/>
                      </a:lnTo>
                      <a:lnTo>
                        <a:pt x="2090" y="9"/>
                      </a:lnTo>
                      <a:lnTo>
                        <a:pt x="2094" y="11"/>
                      </a:lnTo>
                      <a:lnTo>
                        <a:pt x="2098" y="9"/>
                      </a:lnTo>
                      <a:lnTo>
                        <a:pt x="2098" y="11"/>
                      </a:lnTo>
                      <a:lnTo>
                        <a:pt x="2103" y="9"/>
                      </a:lnTo>
                      <a:lnTo>
                        <a:pt x="2103" y="11"/>
                      </a:lnTo>
                      <a:lnTo>
                        <a:pt x="2108" y="9"/>
                      </a:lnTo>
                      <a:lnTo>
                        <a:pt x="2112" y="9"/>
                      </a:lnTo>
                      <a:lnTo>
                        <a:pt x="2115" y="11"/>
                      </a:lnTo>
                      <a:lnTo>
                        <a:pt x="2151" y="11"/>
                      </a:lnTo>
                      <a:lnTo>
                        <a:pt x="2149" y="12"/>
                      </a:lnTo>
                      <a:lnTo>
                        <a:pt x="2162" y="12"/>
                      </a:lnTo>
                      <a:lnTo>
                        <a:pt x="2160" y="11"/>
                      </a:lnTo>
                      <a:lnTo>
                        <a:pt x="2166" y="12"/>
                      </a:lnTo>
                      <a:lnTo>
                        <a:pt x="2191" y="12"/>
                      </a:lnTo>
                      <a:lnTo>
                        <a:pt x="2194" y="14"/>
                      </a:lnTo>
                      <a:lnTo>
                        <a:pt x="2219" y="14"/>
                      </a:lnTo>
                      <a:lnTo>
                        <a:pt x="2221" y="12"/>
                      </a:lnTo>
                      <a:lnTo>
                        <a:pt x="2222" y="12"/>
                      </a:lnTo>
                      <a:lnTo>
                        <a:pt x="2224" y="14"/>
                      </a:lnTo>
                      <a:lnTo>
                        <a:pt x="2230" y="14"/>
                      </a:lnTo>
                      <a:lnTo>
                        <a:pt x="2228" y="12"/>
                      </a:lnTo>
                      <a:lnTo>
                        <a:pt x="2236" y="12"/>
                      </a:lnTo>
                      <a:lnTo>
                        <a:pt x="2239" y="14"/>
                      </a:lnTo>
                      <a:lnTo>
                        <a:pt x="2253" y="14"/>
                      </a:lnTo>
                      <a:lnTo>
                        <a:pt x="2249" y="12"/>
                      </a:lnTo>
                      <a:lnTo>
                        <a:pt x="2272" y="12"/>
                      </a:lnTo>
                      <a:lnTo>
                        <a:pt x="2272" y="14"/>
                      </a:lnTo>
                      <a:lnTo>
                        <a:pt x="2273" y="14"/>
                      </a:lnTo>
                      <a:lnTo>
                        <a:pt x="2284" y="16"/>
                      </a:lnTo>
                      <a:lnTo>
                        <a:pt x="2293" y="14"/>
                      </a:lnTo>
                      <a:lnTo>
                        <a:pt x="2304" y="16"/>
                      </a:lnTo>
                      <a:lnTo>
                        <a:pt x="2304" y="14"/>
                      </a:lnTo>
                      <a:lnTo>
                        <a:pt x="2318" y="14"/>
                      </a:lnTo>
                      <a:lnTo>
                        <a:pt x="2321" y="16"/>
                      </a:lnTo>
                      <a:lnTo>
                        <a:pt x="2334" y="16"/>
                      </a:lnTo>
                      <a:lnTo>
                        <a:pt x="2335" y="14"/>
                      </a:lnTo>
                      <a:lnTo>
                        <a:pt x="2351" y="14"/>
                      </a:lnTo>
                      <a:lnTo>
                        <a:pt x="2354" y="16"/>
                      </a:lnTo>
                      <a:lnTo>
                        <a:pt x="2355" y="16"/>
                      </a:lnTo>
                      <a:lnTo>
                        <a:pt x="2357" y="17"/>
                      </a:lnTo>
                      <a:lnTo>
                        <a:pt x="2373" y="16"/>
                      </a:lnTo>
                      <a:lnTo>
                        <a:pt x="2388" y="16"/>
                      </a:lnTo>
                      <a:lnTo>
                        <a:pt x="2385" y="17"/>
                      </a:lnTo>
                      <a:lnTo>
                        <a:pt x="2396" y="17"/>
                      </a:lnTo>
                      <a:lnTo>
                        <a:pt x="2407" y="16"/>
                      </a:lnTo>
                      <a:lnTo>
                        <a:pt x="2419" y="17"/>
                      </a:lnTo>
                      <a:lnTo>
                        <a:pt x="2417" y="16"/>
                      </a:lnTo>
                      <a:lnTo>
                        <a:pt x="2421" y="16"/>
                      </a:lnTo>
                      <a:lnTo>
                        <a:pt x="2422" y="17"/>
                      </a:lnTo>
                      <a:lnTo>
                        <a:pt x="2428" y="17"/>
                      </a:lnTo>
                      <a:lnTo>
                        <a:pt x="2427" y="16"/>
                      </a:lnTo>
                      <a:lnTo>
                        <a:pt x="2442" y="16"/>
                      </a:lnTo>
                      <a:lnTo>
                        <a:pt x="2444" y="17"/>
                      </a:lnTo>
                      <a:lnTo>
                        <a:pt x="2456" y="17"/>
                      </a:lnTo>
                      <a:lnTo>
                        <a:pt x="2456" y="16"/>
                      </a:lnTo>
                      <a:lnTo>
                        <a:pt x="2461" y="17"/>
                      </a:lnTo>
                      <a:lnTo>
                        <a:pt x="2462" y="16"/>
                      </a:lnTo>
                      <a:lnTo>
                        <a:pt x="2466" y="16"/>
                      </a:lnTo>
                      <a:lnTo>
                        <a:pt x="2466" y="17"/>
                      </a:lnTo>
                      <a:lnTo>
                        <a:pt x="2476" y="17"/>
                      </a:lnTo>
                      <a:lnTo>
                        <a:pt x="2476" y="19"/>
                      </a:lnTo>
                      <a:lnTo>
                        <a:pt x="2500" y="19"/>
                      </a:lnTo>
                      <a:lnTo>
                        <a:pt x="2500" y="20"/>
                      </a:lnTo>
                      <a:lnTo>
                        <a:pt x="2518" y="20"/>
                      </a:lnTo>
                      <a:lnTo>
                        <a:pt x="2529" y="19"/>
                      </a:lnTo>
                      <a:lnTo>
                        <a:pt x="2529" y="20"/>
                      </a:lnTo>
                      <a:lnTo>
                        <a:pt x="2551" y="20"/>
                      </a:lnTo>
                      <a:lnTo>
                        <a:pt x="2548" y="19"/>
                      </a:lnTo>
                      <a:lnTo>
                        <a:pt x="2551" y="19"/>
                      </a:lnTo>
                      <a:lnTo>
                        <a:pt x="2552" y="20"/>
                      </a:lnTo>
                      <a:lnTo>
                        <a:pt x="2566" y="20"/>
                      </a:lnTo>
                      <a:lnTo>
                        <a:pt x="2566" y="22"/>
                      </a:lnTo>
                      <a:lnTo>
                        <a:pt x="2569" y="22"/>
                      </a:lnTo>
                      <a:lnTo>
                        <a:pt x="2580" y="20"/>
                      </a:lnTo>
                      <a:lnTo>
                        <a:pt x="2579" y="22"/>
                      </a:lnTo>
                      <a:lnTo>
                        <a:pt x="2577" y="22"/>
                      </a:lnTo>
                      <a:lnTo>
                        <a:pt x="2574" y="23"/>
                      </a:lnTo>
                      <a:lnTo>
                        <a:pt x="2588" y="23"/>
                      </a:lnTo>
                      <a:lnTo>
                        <a:pt x="2586" y="25"/>
                      </a:lnTo>
                      <a:lnTo>
                        <a:pt x="2594" y="25"/>
                      </a:lnTo>
                      <a:lnTo>
                        <a:pt x="2613" y="22"/>
                      </a:lnTo>
                      <a:lnTo>
                        <a:pt x="2624" y="23"/>
                      </a:lnTo>
                      <a:lnTo>
                        <a:pt x="2616" y="23"/>
                      </a:lnTo>
                      <a:lnTo>
                        <a:pt x="2616" y="25"/>
                      </a:lnTo>
                      <a:lnTo>
                        <a:pt x="2619" y="25"/>
                      </a:lnTo>
                      <a:lnTo>
                        <a:pt x="2619" y="26"/>
                      </a:lnTo>
                      <a:lnTo>
                        <a:pt x="2620" y="26"/>
                      </a:lnTo>
                      <a:lnTo>
                        <a:pt x="2624" y="23"/>
                      </a:lnTo>
                      <a:lnTo>
                        <a:pt x="2627" y="23"/>
                      </a:lnTo>
                      <a:lnTo>
                        <a:pt x="2628" y="25"/>
                      </a:lnTo>
                      <a:lnTo>
                        <a:pt x="2627" y="26"/>
                      </a:lnTo>
                      <a:lnTo>
                        <a:pt x="2627" y="28"/>
                      </a:lnTo>
                      <a:lnTo>
                        <a:pt x="2631" y="28"/>
                      </a:lnTo>
                      <a:lnTo>
                        <a:pt x="2634" y="26"/>
                      </a:lnTo>
                      <a:lnTo>
                        <a:pt x="2641" y="26"/>
                      </a:lnTo>
                      <a:lnTo>
                        <a:pt x="2639" y="28"/>
                      </a:lnTo>
                      <a:lnTo>
                        <a:pt x="2645" y="28"/>
                      </a:lnTo>
                      <a:lnTo>
                        <a:pt x="2647" y="26"/>
                      </a:lnTo>
                      <a:lnTo>
                        <a:pt x="2658" y="26"/>
                      </a:lnTo>
                      <a:lnTo>
                        <a:pt x="2662" y="28"/>
                      </a:lnTo>
                      <a:lnTo>
                        <a:pt x="2676" y="28"/>
                      </a:lnTo>
                      <a:lnTo>
                        <a:pt x="2673" y="29"/>
                      </a:lnTo>
                      <a:lnTo>
                        <a:pt x="2656" y="29"/>
                      </a:lnTo>
                      <a:lnTo>
                        <a:pt x="2655" y="31"/>
                      </a:lnTo>
                      <a:lnTo>
                        <a:pt x="2653" y="29"/>
                      </a:lnTo>
                      <a:lnTo>
                        <a:pt x="2642" y="29"/>
                      </a:lnTo>
                      <a:lnTo>
                        <a:pt x="2642" y="31"/>
                      </a:lnTo>
                      <a:lnTo>
                        <a:pt x="2641" y="31"/>
                      </a:lnTo>
                      <a:lnTo>
                        <a:pt x="2641" y="33"/>
                      </a:lnTo>
                      <a:lnTo>
                        <a:pt x="2638" y="34"/>
                      </a:lnTo>
                      <a:lnTo>
                        <a:pt x="2630" y="34"/>
                      </a:lnTo>
                      <a:lnTo>
                        <a:pt x="2628" y="33"/>
                      </a:lnTo>
                      <a:lnTo>
                        <a:pt x="2636" y="33"/>
                      </a:lnTo>
                      <a:lnTo>
                        <a:pt x="2636" y="31"/>
                      </a:lnTo>
                      <a:lnTo>
                        <a:pt x="2617" y="31"/>
                      </a:lnTo>
                      <a:lnTo>
                        <a:pt x="2613" y="33"/>
                      </a:lnTo>
                      <a:lnTo>
                        <a:pt x="2605" y="33"/>
                      </a:lnTo>
                      <a:lnTo>
                        <a:pt x="2603" y="31"/>
                      </a:lnTo>
                      <a:lnTo>
                        <a:pt x="2611" y="31"/>
                      </a:lnTo>
                      <a:lnTo>
                        <a:pt x="2611" y="29"/>
                      </a:lnTo>
                      <a:lnTo>
                        <a:pt x="2608" y="29"/>
                      </a:lnTo>
                      <a:lnTo>
                        <a:pt x="2607" y="28"/>
                      </a:lnTo>
                      <a:lnTo>
                        <a:pt x="2602" y="28"/>
                      </a:lnTo>
                      <a:lnTo>
                        <a:pt x="2602" y="26"/>
                      </a:lnTo>
                      <a:lnTo>
                        <a:pt x="2600" y="28"/>
                      </a:lnTo>
                      <a:lnTo>
                        <a:pt x="2594" y="28"/>
                      </a:lnTo>
                      <a:lnTo>
                        <a:pt x="2596" y="29"/>
                      </a:lnTo>
                      <a:lnTo>
                        <a:pt x="2583" y="29"/>
                      </a:lnTo>
                      <a:lnTo>
                        <a:pt x="2571" y="31"/>
                      </a:lnTo>
                      <a:lnTo>
                        <a:pt x="2558" y="31"/>
                      </a:lnTo>
                      <a:lnTo>
                        <a:pt x="2551" y="29"/>
                      </a:lnTo>
                      <a:lnTo>
                        <a:pt x="2551" y="31"/>
                      </a:lnTo>
                      <a:lnTo>
                        <a:pt x="2548" y="31"/>
                      </a:lnTo>
                      <a:lnTo>
                        <a:pt x="2543" y="29"/>
                      </a:lnTo>
                      <a:lnTo>
                        <a:pt x="2526" y="29"/>
                      </a:lnTo>
                      <a:lnTo>
                        <a:pt x="2526" y="28"/>
                      </a:lnTo>
                      <a:lnTo>
                        <a:pt x="2521" y="28"/>
                      </a:lnTo>
                      <a:lnTo>
                        <a:pt x="2520" y="29"/>
                      </a:lnTo>
                      <a:lnTo>
                        <a:pt x="2509" y="29"/>
                      </a:lnTo>
                      <a:lnTo>
                        <a:pt x="2509" y="28"/>
                      </a:lnTo>
                      <a:lnTo>
                        <a:pt x="2506" y="28"/>
                      </a:lnTo>
                      <a:lnTo>
                        <a:pt x="2504" y="29"/>
                      </a:lnTo>
                      <a:lnTo>
                        <a:pt x="2501" y="28"/>
                      </a:lnTo>
                      <a:lnTo>
                        <a:pt x="2492" y="29"/>
                      </a:lnTo>
                      <a:lnTo>
                        <a:pt x="2487" y="29"/>
                      </a:lnTo>
                      <a:lnTo>
                        <a:pt x="2490" y="33"/>
                      </a:lnTo>
                      <a:lnTo>
                        <a:pt x="2489" y="33"/>
                      </a:lnTo>
                      <a:lnTo>
                        <a:pt x="2487" y="34"/>
                      </a:lnTo>
                      <a:lnTo>
                        <a:pt x="2478" y="34"/>
                      </a:lnTo>
                      <a:lnTo>
                        <a:pt x="2479" y="33"/>
                      </a:lnTo>
                      <a:lnTo>
                        <a:pt x="2479" y="31"/>
                      </a:lnTo>
                      <a:lnTo>
                        <a:pt x="2481" y="31"/>
                      </a:lnTo>
                      <a:lnTo>
                        <a:pt x="2479" y="29"/>
                      </a:lnTo>
                      <a:lnTo>
                        <a:pt x="2470" y="29"/>
                      </a:lnTo>
                      <a:lnTo>
                        <a:pt x="2470" y="31"/>
                      </a:lnTo>
                      <a:lnTo>
                        <a:pt x="2473" y="31"/>
                      </a:lnTo>
                      <a:lnTo>
                        <a:pt x="2473" y="33"/>
                      </a:lnTo>
                      <a:lnTo>
                        <a:pt x="2466" y="31"/>
                      </a:lnTo>
                      <a:lnTo>
                        <a:pt x="2469" y="31"/>
                      </a:lnTo>
                      <a:lnTo>
                        <a:pt x="2464" y="29"/>
                      </a:lnTo>
                      <a:lnTo>
                        <a:pt x="2458" y="29"/>
                      </a:lnTo>
                      <a:lnTo>
                        <a:pt x="2459" y="31"/>
                      </a:lnTo>
                      <a:lnTo>
                        <a:pt x="2458" y="31"/>
                      </a:lnTo>
                      <a:lnTo>
                        <a:pt x="2456" y="29"/>
                      </a:lnTo>
                      <a:lnTo>
                        <a:pt x="2453" y="29"/>
                      </a:lnTo>
                      <a:lnTo>
                        <a:pt x="2453" y="28"/>
                      </a:lnTo>
                      <a:lnTo>
                        <a:pt x="2452" y="26"/>
                      </a:lnTo>
                      <a:lnTo>
                        <a:pt x="2450" y="26"/>
                      </a:lnTo>
                      <a:lnTo>
                        <a:pt x="2448" y="28"/>
                      </a:lnTo>
                      <a:lnTo>
                        <a:pt x="2445" y="28"/>
                      </a:lnTo>
                      <a:lnTo>
                        <a:pt x="2442" y="29"/>
                      </a:lnTo>
                      <a:lnTo>
                        <a:pt x="2435" y="29"/>
                      </a:lnTo>
                      <a:lnTo>
                        <a:pt x="2436" y="31"/>
                      </a:lnTo>
                      <a:lnTo>
                        <a:pt x="2431" y="31"/>
                      </a:lnTo>
                      <a:lnTo>
                        <a:pt x="2428" y="33"/>
                      </a:lnTo>
                      <a:lnTo>
                        <a:pt x="2424" y="33"/>
                      </a:lnTo>
                      <a:lnTo>
                        <a:pt x="2424" y="34"/>
                      </a:lnTo>
                      <a:lnTo>
                        <a:pt x="2425" y="34"/>
                      </a:lnTo>
                      <a:lnTo>
                        <a:pt x="2431" y="36"/>
                      </a:lnTo>
                      <a:lnTo>
                        <a:pt x="2424" y="36"/>
                      </a:lnTo>
                      <a:lnTo>
                        <a:pt x="2422" y="34"/>
                      </a:lnTo>
                      <a:lnTo>
                        <a:pt x="2421" y="34"/>
                      </a:lnTo>
                      <a:lnTo>
                        <a:pt x="2421" y="33"/>
                      </a:lnTo>
                      <a:lnTo>
                        <a:pt x="2416" y="33"/>
                      </a:lnTo>
                      <a:lnTo>
                        <a:pt x="2414" y="34"/>
                      </a:lnTo>
                      <a:lnTo>
                        <a:pt x="2408" y="34"/>
                      </a:lnTo>
                      <a:lnTo>
                        <a:pt x="2410" y="33"/>
                      </a:lnTo>
                      <a:lnTo>
                        <a:pt x="2413" y="33"/>
                      </a:lnTo>
                      <a:lnTo>
                        <a:pt x="2416" y="31"/>
                      </a:lnTo>
                      <a:lnTo>
                        <a:pt x="2414" y="31"/>
                      </a:lnTo>
                      <a:lnTo>
                        <a:pt x="2413" y="29"/>
                      </a:lnTo>
                      <a:lnTo>
                        <a:pt x="2414" y="29"/>
                      </a:lnTo>
                      <a:lnTo>
                        <a:pt x="2414" y="28"/>
                      </a:lnTo>
                      <a:lnTo>
                        <a:pt x="2419" y="28"/>
                      </a:lnTo>
                      <a:lnTo>
                        <a:pt x="2416" y="26"/>
                      </a:lnTo>
                      <a:lnTo>
                        <a:pt x="2407" y="26"/>
                      </a:lnTo>
                      <a:lnTo>
                        <a:pt x="2402" y="28"/>
                      </a:lnTo>
                      <a:lnTo>
                        <a:pt x="2399" y="26"/>
                      </a:lnTo>
                      <a:lnTo>
                        <a:pt x="2391" y="26"/>
                      </a:lnTo>
                      <a:lnTo>
                        <a:pt x="2391" y="28"/>
                      </a:lnTo>
                      <a:lnTo>
                        <a:pt x="2394" y="28"/>
                      </a:lnTo>
                      <a:lnTo>
                        <a:pt x="2391" y="31"/>
                      </a:lnTo>
                      <a:lnTo>
                        <a:pt x="2390" y="31"/>
                      </a:lnTo>
                      <a:lnTo>
                        <a:pt x="2388" y="33"/>
                      </a:lnTo>
                      <a:lnTo>
                        <a:pt x="2386" y="33"/>
                      </a:lnTo>
                      <a:lnTo>
                        <a:pt x="2386" y="31"/>
                      </a:lnTo>
                      <a:lnTo>
                        <a:pt x="2383" y="31"/>
                      </a:lnTo>
                      <a:lnTo>
                        <a:pt x="2385" y="29"/>
                      </a:lnTo>
                      <a:lnTo>
                        <a:pt x="2371" y="29"/>
                      </a:lnTo>
                      <a:lnTo>
                        <a:pt x="2371" y="31"/>
                      </a:lnTo>
                      <a:lnTo>
                        <a:pt x="2365" y="31"/>
                      </a:lnTo>
                      <a:lnTo>
                        <a:pt x="2363" y="33"/>
                      </a:lnTo>
                      <a:lnTo>
                        <a:pt x="2360" y="31"/>
                      </a:lnTo>
                      <a:lnTo>
                        <a:pt x="2354" y="34"/>
                      </a:lnTo>
                      <a:lnTo>
                        <a:pt x="2345" y="33"/>
                      </a:lnTo>
                      <a:lnTo>
                        <a:pt x="2335" y="33"/>
                      </a:lnTo>
                      <a:lnTo>
                        <a:pt x="2329" y="31"/>
                      </a:lnTo>
                      <a:lnTo>
                        <a:pt x="2326" y="33"/>
                      </a:lnTo>
                      <a:lnTo>
                        <a:pt x="2326" y="31"/>
                      </a:lnTo>
                      <a:lnTo>
                        <a:pt x="2324" y="31"/>
                      </a:lnTo>
                      <a:lnTo>
                        <a:pt x="2324" y="29"/>
                      </a:lnTo>
                      <a:lnTo>
                        <a:pt x="2317" y="29"/>
                      </a:lnTo>
                      <a:lnTo>
                        <a:pt x="2314" y="31"/>
                      </a:lnTo>
                      <a:lnTo>
                        <a:pt x="2303" y="31"/>
                      </a:lnTo>
                      <a:lnTo>
                        <a:pt x="2301" y="33"/>
                      </a:lnTo>
                      <a:lnTo>
                        <a:pt x="2300" y="31"/>
                      </a:lnTo>
                      <a:lnTo>
                        <a:pt x="2289" y="31"/>
                      </a:lnTo>
                      <a:lnTo>
                        <a:pt x="2289" y="29"/>
                      </a:lnTo>
                      <a:lnTo>
                        <a:pt x="2275" y="29"/>
                      </a:lnTo>
                      <a:lnTo>
                        <a:pt x="2270" y="31"/>
                      </a:lnTo>
                      <a:lnTo>
                        <a:pt x="2269" y="31"/>
                      </a:lnTo>
                      <a:lnTo>
                        <a:pt x="2267" y="33"/>
                      </a:lnTo>
                      <a:lnTo>
                        <a:pt x="2267" y="31"/>
                      </a:lnTo>
                      <a:lnTo>
                        <a:pt x="2255" y="31"/>
                      </a:lnTo>
                      <a:lnTo>
                        <a:pt x="2252" y="29"/>
                      </a:lnTo>
                      <a:lnTo>
                        <a:pt x="2244" y="29"/>
                      </a:lnTo>
                      <a:lnTo>
                        <a:pt x="2242" y="28"/>
                      </a:lnTo>
                      <a:lnTo>
                        <a:pt x="2238" y="28"/>
                      </a:lnTo>
                      <a:lnTo>
                        <a:pt x="2238" y="29"/>
                      </a:lnTo>
                      <a:lnTo>
                        <a:pt x="2239" y="29"/>
                      </a:lnTo>
                      <a:lnTo>
                        <a:pt x="2239" y="31"/>
                      </a:lnTo>
                      <a:lnTo>
                        <a:pt x="2236" y="29"/>
                      </a:lnTo>
                      <a:lnTo>
                        <a:pt x="2222" y="29"/>
                      </a:lnTo>
                      <a:lnTo>
                        <a:pt x="2219" y="31"/>
                      </a:lnTo>
                      <a:lnTo>
                        <a:pt x="2208" y="31"/>
                      </a:lnTo>
                      <a:lnTo>
                        <a:pt x="2213" y="33"/>
                      </a:lnTo>
                      <a:lnTo>
                        <a:pt x="2204" y="29"/>
                      </a:lnTo>
                      <a:lnTo>
                        <a:pt x="2201" y="31"/>
                      </a:lnTo>
                      <a:lnTo>
                        <a:pt x="2194" y="31"/>
                      </a:lnTo>
                      <a:lnTo>
                        <a:pt x="2190" y="29"/>
                      </a:lnTo>
                      <a:lnTo>
                        <a:pt x="2177" y="29"/>
                      </a:lnTo>
                      <a:lnTo>
                        <a:pt x="2177" y="31"/>
                      </a:lnTo>
                      <a:lnTo>
                        <a:pt x="2180" y="31"/>
                      </a:lnTo>
                      <a:lnTo>
                        <a:pt x="2182" y="33"/>
                      </a:lnTo>
                      <a:lnTo>
                        <a:pt x="2176" y="33"/>
                      </a:lnTo>
                      <a:lnTo>
                        <a:pt x="2170" y="31"/>
                      </a:lnTo>
                      <a:lnTo>
                        <a:pt x="2163" y="31"/>
                      </a:lnTo>
                      <a:lnTo>
                        <a:pt x="2160" y="29"/>
                      </a:lnTo>
                      <a:lnTo>
                        <a:pt x="2159" y="29"/>
                      </a:lnTo>
                      <a:lnTo>
                        <a:pt x="2159" y="28"/>
                      </a:lnTo>
                      <a:lnTo>
                        <a:pt x="2156" y="28"/>
                      </a:lnTo>
                      <a:lnTo>
                        <a:pt x="2154" y="29"/>
                      </a:lnTo>
                      <a:lnTo>
                        <a:pt x="2145" y="29"/>
                      </a:lnTo>
                      <a:lnTo>
                        <a:pt x="2149" y="31"/>
                      </a:lnTo>
                      <a:lnTo>
                        <a:pt x="2140" y="31"/>
                      </a:lnTo>
                      <a:lnTo>
                        <a:pt x="2134" y="33"/>
                      </a:lnTo>
                      <a:lnTo>
                        <a:pt x="2126" y="34"/>
                      </a:lnTo>
                      <a:lnTo>
                        <a:pt x="2115" y="34"/>
                      </a:lnTo>
                      <a:lnTo>
                        <a:pt x="2117" y="36"/>
                      </a:lnTo>
                      <a:lnTo>
                        <a:pt x="2121" y="36"/>
                      </a:lnTo>
                      <a:lnTo>
                        <a:pt x="2121" y="37"/>
                      </a:lnTo>
                      <a:lnTo>
                        <a:pt x="2103" y="37"/>
                      </a:lnTo>
                      <a:lnTo>
                        <a:pt x="2097" y="36"/>
                      </a:lnTo>
                      <a:lnTo>
                        <a:pt x="2098" y="36"/>
                      </a:lnTo>
                      <a:lnTo>
                        <a:pt x="2098" y="34"/>
                      </a:lnTo>
                      <a:lnTo>
                        <a:pt x="2094" y="34"/>
                      </a:lnTo>
                      <a:lnTo>
                        <a:pt x="2092" y="33"/>
                      </a:lnTo>
                      <a:lnTo>
                        <a:pt x="2089" y="33"/>
                      </a:lnTo>
                      <a:lnTo>
                        <a:pt x="2087" y="34"/>
                      </a:lnTo>
                      <a:lnTo>
                        <a:pt x="2084" y="34"/>
                      </a:lnTo>
                      <a:lnTo>
                        <a:pt x="2084" y="31"/>
                      </a:lnTo>
                      <a:lnTo>
                        <a:pt x="2072" y="31"/>
                      </a:lnTo>
                      <a:lnTo>
                        <a:pt x="2072" y="33"/>
                      </a:lnTo>
                      <a:lnTo>
                        <a:pt x="2067" y="33"/>
                      </a:lnTo>
                      <a:lnTo>
                        <a:pt x="2066" y="31"/>
                      </a:lnTo>
                      <a:lnTo>
                        <a:pt x="2042" y="31"/>
                      </a:lnTo>
                      <a:lnTo>
                        <a:pt x="2036" y="29"/>
                      </a:lnTo>
                      <a:lnTo>
                        <a:pt x="2035" y="31"/>
                      </a:lnTo>
                      <a:lnTo>
                        <a:pt x="2025" y="31"/>
                      </a:lnTo>
                      <a:lnTo>
                        <a:pt x="2025" y="33"/>
                      </a:lnTo>
                      <a:lnTo>
                        <a:pt x="2027" y="33"/>
                      </a:lnTo>
                      <a:lnTo>
                        <a:pt x="2025" y="34"/>
                      </a:lnTo>
                      <a:lnTo>
                        <a:pt x="2019" y="34"/>
                      </a:lnTo>
                      <a:lnTo>
                        <a:pt x="2016" y="33"/>
                      </a:lnTo>
                      <a:lnTo>
                        <a:pt x="2019" y="33"/>
                      </a:lnTo>
                      <a:lnTo>
                        <a:pt x="2019" y="31"/>
                      </a:lnTo>
                      <a:lnTo>
                        <a:pt x="1999" y="31"/>
                      </a:lnTo>
                      <a:lnTo>
                        <a:pt x="1999" y="33"/>
                      </a:lnTo>
                      <a:lnTo>
                        <a:pt x="2001" y="34"/>
                      </a:lnTo>
                      <a:lnTo>
                        <a:pt x="1990" y="34"/>
                      </a:lnTo>
                      <a:lnTo>
                        <a:pt x="1990" y="36"/>
                      </a:lnTo>
                      <a:lnTo>
                        <a:pt x="1987" y="36"/>
                      </a:lnTo>
                      <a:lnTo>
                        <a:pt x="1987" y="34"/>
                      </a:lnTo>
                      <a:lnTo>
                        <a:pt x="1984" y="33"/>
                      </a:lnTo>
                      <a:lnTo>
                        <a:pt x="1980" y="33"/>
                      </a:lnTo>
                      <a:lnTo>
                        <a:pt x="1982" y="31"/>
                      </a:lnTo>
                      <a:lnTo>
                        <a:pt x="1980" y="31"/>
                      </a:lnTo>
                      <a:lnTo>
                        <a:pt x="1979" y="29"/>
                      </a:lnTo>
                      <a:lnTo>
                        <a:pt x="1973" y="31"/>
                      </a:lnTo>
                      <a:lnTo>
                        <a:pt x="1967" y="34"/>
                      </a:lnTo>
                      <a:lnTo>
                        <a:pt x="1932" y="34"/>
                      </a:lnTo>
                      <a:lnTo>
                        <a:pt x="1931" y="36"/>
                      </a:lnTo>
                      <a:lnTo>
                        <a:pt x="1923" y="36"/>
                      </a:lnTo>
                      <a:lnTo>
                        <a:pt x="1925" y="34"/>
                      </a:lnTo>
                      <a:lnTo>
                        <a:pt x="1915" y="34"/>
                      </a:lnTo>
                      <a:lnTo>
                        <a:pt x="1917" y="33"/>
                      </a:lnTo>
                      <a:lnTo>
                        <a:pt x="1908" y="33"/>
                      </a:lnTo>
                      <a:lnTo>
                        <a:pt x="1900" y="34"/>
                      </a:lnTo>
                      <a:lnTo>
                        <a:pt x="1891" y="34"/>
                      </a:lnTo>
                      <a:lnTo>
                        <a:pt x="1892" y="36"/>
                      </a:lnTo>
                      <a:lnTo>
                        <a:pt x="1867" y="36"/>
                      </a:lnTo>
                      <a:lnTo>
                        <a:pt x="1864" y="37"/>
                      </a:lnTo>
                      <a:lnTo>
                        <a:pt x="1878" y="37"/>
                      </a:lnTo>
                      <a:lnTo>
                        <a:pt x="1874" y="39"/>
                      </a:lnTo>
                      <a:lnTo>
                        <a:pt x="1866" y="39"/>
                      </a:lnTo>
                      <a:lnTo>
                        <a:pt x="1860" y="36"/>
                      </a:lnTo>
                      <a:lnTo>
                        <a:pt x="1846" y="36"/>
                      </a:lnTo>
                      <a:lnTo>
                        <a:pt x="1843" y="34"/>
                      </a:lnTo>
                      <a:lnTo>
                        <a:pt x="1836" y="34"/>
                      </a:lnTo>
                      <a:lnTo>
                        <a:pt x="1838" y="36"/>
                      </a:lnTo>
                      <a:lnTo>
                        <a:pt x="1829" y="36"/>
                      </a:lnTo>
                      <a:lnTo>
                        <a:pt x="1829" y="34"/>
                      </a:lnTo>
                      <a:lnTo>
                        <a:pt x="1827" y="34"/>
                      </a:lnTo>
                      <a:lnTo>
                        <a:pt x="1827" y="31"/>
                      </a:lnTo>
                      <a:lnTo>
                        <a:pt x="1824" y="33"/>
                      </a:lnTo>
                      <a:lnTo>
                        <a:pt x="1821" y="33"/>
                      </a:lnTo>
                      <a:lnTo>
                        <a:pt x="1822" y="34"/>
                      </a:lnTo>
                      <a:lnTo>
                        <a:pt x="1812" y="34"/>
                      </a:lnTo>
                      <a:lnTo>
                        <a:pt x="1808" y="36"/>
                      </a:lnTo>
                      <a:lnTo>
                        <a:pt x="1802" y="36"/>
                      </a:lnTo>
                      <a:lnTo>
                        <a:pt x="1801" y="34"/>
                      </a:lnTo>
                      <a:lnTo>
                        <a:pt x="1805" y="34"/>
                      </a:lnTo>
                      <a:lnTo>
                        <a:pt x="1807" y="33"/>
                      </a:lnTo>
                      <a:lnTo>
                        <a:pt x="1801" y="33"/>
                      </a:lnTo>
                      <a:lnTo>
                        <a:pt x="1796" y="31"/>
                      </a:lnTo>
                      <a:lnTo>
                        <a:pt x="1782" y="31"/>
                      </a:lnTo>
                      <a:lnTo>
                        <a:pt x="1779" y="33"/>
                      </a:lnTo>
                      <a:lnTo>
                        <a:pt x="1776" y="33"/>
                      </a:lnTo>
                      <a:lnTo>
                        <a:pt x="1774" y="31"/>
                      </a:lnTo>
                      <a:lnTo>
                        <a:pt x="1770" y="31"/>
                      </a:lnTo>
                      <a:lnTo>
                        <a:pt x="1771" y="29"/>
                      </a:lnTo>
                      <a:lnTo>
                        <a:pt x="1760" y="29"/>
                      </a:lnTo>
                      <a:lnTo>
                        <a:pt x="1753" y="31"/>
                      </a:lnTo>
                      <a:lnTo>
                        <a:pt x="1745" y="31"/>
                      </a:lnTo>
                      <a:lnTo>
                        <a:pt x="1745" y="33"/>
                      </a:lnTo>
                      <a:lnTo>
                        <a:pt x="1746" y="33"/>
                      </a:lnTo>
                      <a:lnTo>
                        <a:pt x="1746" y="34"/>
                      </a:lnTo>
                      <a:lnTo>
                        <a:pt x="1742" y="36"/>
                      </a:lnTo>
                      <a:lnTo>
                        <a:pt x="1743" y="34"/>
                      </a:lnTo>
                      <a:lnTo>
                        <a:pt x="1706" y="34"/>
                      </a:lnTo>
                      <a:lnTo>
                        <a:pt x="1703" y="36"/>
                      </a:lnTo>
                      <a:lnTo>
                        <a:pt x="1700" y="36"/>
                      </a:lnTo>
                      <a:lnTo>
                        <a:pt x="1705" y="34"/>
                      </a:lnTo>
                      <a:lnTo>
                        <a:pt x="1691" y="34"/>
                      </a:lnTo>
                      <a:lnTo>
                        <a:pt x="1691" y="36"/>
                      </a:lnTo>
                      <a:lnTo>
                        <a:pt x="1650" y="36"/>
                      </a:lnTo>
                      <a:lnTo>
                        <a:pt x="1649" y="34"/>
                      </a:lnTo>
                      <a:lnTo>
                        <a:pt x="1643" y="34"/>
                      </a:lnTo>
                      <a:lnTo>
                        <a:pt x="1638" y="36"/>
                      </a:lnTo>
                      <a:lnTo>
                        <a:pt x="1633" y="36"/>
                      </a:lnTo>
                      <a:lnTo>
                        <a:pt x="1630" y="37"/>
                      </a:lnTo>
                      <a:lnTo>
                        <a:pt x="1618" y="36"/>
                      </a:lnTo>
                      <a:lnTo>
                        <a:pt x="1604" y="34"/>
                      </a:lnTo>
                      <a:lnTo>
                        <a:pt x="1599" y="36"/>
                      </a:lnTo>
                      <a:lnTo>
                        <a:pt x="1590" y="36"/>
                      </a:lnTo>
                      <a:lnTo>
                        <a:pt x="1588" y="37"/>
                      </a:lnTo>
                      <a:lnTo>
                        <a:pt x="1582" y="37"/>
                      </a:lnTo>
                      <a:lnTo>
                        <a:pt x="1582" y="39"/>
                      </a:lnTo>
                      <a:lnTo>
                        <a:pt x="1570" y="39"/>
                      </a:lnTo>
                      <a:lnTo>
                        <a:pt x="1557" y="42"/>
                      </a:lnTo>
                      <a:lnTo>
                        <a:pt x="1547" y="43"/>
                      </a:lnTo>
                      <a:lnTo>
                        <a:pt x="1531" y="43"/>
                      </a:lnTo>
                      <a:lnTo>
                        <a:pt x="1531" y="42"/>
                      </a:lnTo>
                      <a:lnTo>
                        <a:pt x="1526" y="42"/>
                      </a:lnTo>
                      <a:lnTo>
                        <a:pt x="1525" y="43"/>
                      </a:lnTo>
                      <a:lnTo>
                        <a:pt x="1489" y="43"/>
                      </a:lnTo>
                      <a:lnTo>
                        <a:pt x="1491" y="42"/>
                      </a:lnTo>
                      <a:lnTo>
                        <a:pt x="1480" y="42"/>
                      </a:lnTo>
                      <a:lnTo>
                        <a:pt x="1478" y="40"/>
                      </a:lnTo>
                      <a:lnTo>
                        <a:pt x="1477" y="40"/>
                      </a:lnTo>
                      <a:lnTo>
                        <a:pt x="1475" y="42"/>
                      </a:lnTo>
                      <a:lnTo>
                        <a:pt x="1475" y="40"/>
                      </a:lnTo>
                      <a:lnTo>
                        <a:pt x="1466" y="42"/>
                      </a:lnTo>
                      <a:lnTo>
                        <a:pt x="1464" y="39"/>
                      </a:lnTo>
                      <a:lnTo>
                        <a:pt x="1449" y="39"/>
                      </a:lnTo>
                      <a:lnTo>
                        <a:pt x="1437" y="42"/>
                      </a:lnTo>
                      <a:lnTo>
                        <a:pt x="1399" y="42"/>
                      </a:lnTo>
                      <a:lnTo>
                        <a:pt x="1362" y="43"/>
                      </a:lnTo>
                      <a:lnTo>
                        <a:pt x="1316" y="43"/>
                      </a:lnTo>
                      <a:lnTo>
                        <a:pt x="1314" y="42"/>
                      </a:lnTo>
                      <a:lnTo>
                        <a:pt x="1286" y="42"/>
                      </a:lnTo>
                      <a:lnTo>
                        <a:pt x="1269" y="40"/>
                      </a:lnTo>
                      <a:lnTo>
                        <a:pt x="1268" y="40"/>
                      </a:lnTo>
                      <a:lnTo>
                        <a:pt x="1269" y="42"/>
                      </a:lnTo>
                      <a:lnTo>
                        <a:pt x="1266" y="42"/>
                      </a:lnTo>
                      <a:lnTo>
                        <a:pt x="1263" y="40"/>
                      </a:lnTo>
                      <a:lnTo>
                        <a:pt x="1260" y="40"/>
                      </a:lnTo>
                      <a:lnTo>
                        <a:pt x="1258" y="42"/>
                      </a:lnTo>
                      <a:lnTo>
                        <a:pt x="1252" y="42"/>
                      </a:lnTo>
                      <a:lnTo>
                        <a:pt x="1254" y="40"/>
                      </a:lnTo>
                      <a:lnTo>
                        <a:pt x="1226" y="40"/>
                      </a:lnTo>
                      <a:lnTo>
                        <a:pt x="1220" y="39"/>
                      </a:lnTo>
                      <a:lnTo>
                        <a:pt x="1210" y="40"/>
                      </a:lnTo>
                      <a:lnTo>
                        <a:pt x="1161" y="40"/>
                      </a:lnTo>
                      <a:lnTo>
                        <a:pt x="1159" y="39"/>
                      </a:lnTo>
                      <a:lnTo>
                        <a:pt x="1150" y="39"/>
                      </a:lnTo>
                      <a:lnTo>
                        <a:pt x="1150" y="40"/>
                      </a:lnTo>
                      <a:lnTo>
                        <a:pt x="1151" y="40"/>
                      </a:lnTo>
                      <a:lnTo>
                        <a:pt x="1153" y="42"/>
                      </a:lnTo>
                      <a:lnTo>
                        <a:pt x="1142" y="42"/>
                      </a:lnTo>
                      <a:lnTo>
                        <a:pt x="1139" y="40"/>
                      </a:lnTo>
                      <a:lnTo>
                        <a:pt x="1114" y="40"/>
                      </a:lnTo>
                      <a:lnTo>
                        <a:pt x="1096" y="42"/>
                      </a:lnTo>
                      <a:lnTo>
                        <a:pt x="1075" y="42"/>
                      </a:lnTo>
                      <a:lnTo>
                        <a:pt x="1074" y="40"/>
                      </a:lnTo>
                      <a:lnTo>
                        <a:pt x="1069" y="40"/>
                      </a:lnTo>
                      <a:lnTo>
                        <a:pt x="1069" y="39"/>
                      </a:lnTo>
                      <a:lnTo>
                        <a:pt x="1065" y="40"/>
                      </a:lnTo>
                      <a:lnTo>
                        <a:pt x="1065" y="39"/>
                      </a:lnTo>
                      <a:lnTo>
                        <a:pt x="1058" y="39"/>
                      </a:lnTo>
                      <a:lnTo>
                        <a:pt x="1055" y="40"/>
                      </a:lnTo>
                      <a:lnTo>
                        <a:pt x="1038" y="40"/>
                      </a:lnTo>
                      <a:lnTo>
                        <a:pt x="1038" y="42"/>
                      </a:lnTo>
                      <a:lnTo>
                        <a:pt x="941" y="42"/>
                      </a:lnTo>
                      <a:lnTo>
                        <a:pt x="934" y="40"/>
                      </a:lnTo>
                      <a:lnTo>
                        <a:pt x="874" y="40"/>
                      </a:lnTo>
                      <a:lnTo>
                        <a:pt x="871" y="39"/>
                      </a:lnTo>
                      <a:lnTo>
                        <a:pt x="863" y="40"/>
                      </a:lnTo>
                      <a:lnTo>
                        <a:pt x="852" y="40"/>
                      </a:lnTo>
                      <a:lnTo>
                        <a:pt x="852" y="42"/>
                      </a:lnTo>
                      <a:lnTo>
                        <a:pt x="810" y="42"/>
                      </a:lnTo>
                      <a:lnTo>
                        <a:pt x="809" y="40"/>
                      </a:lnTo>
                      <a:lnTo>
                        <a:pt x="762" y="42"/>
                      </a:lnTo>
                      <a:lnTo>
                        <a:pt x="716" y="42"/>
                      </a:lnTo>
                      <a:lnTo>
                        <a:pt x="699" y="40"/>
                      </a:lnTo>
                      <a:lnTo>
                        <a:pt x="683" y="40"/>
                      </a:lnTo>
                      <a:lnTo>
                        <a:pt x="666" y="39"/>
                      </a:lnTo>
                      <a:lnTo>
                        <a:pt x="660" y="39"/>
                      </a:lnTo>
                      <a:lnTo>
                        <a:pt x="660" y="40"/>
                      </a:lnTo>
                      <a:lnTo>
                        <a:pt x="454" y="40"/>
                      </a:lnTo>
                      <a:lnTo>
                        <a:pt x="420" y="39"/>
                      </a:lnTo>
                      <a:lnTo>
                        <a:pt x="389" y="39"/>
                      </a:lnTo>
                      <a:lnTo>
                        <a:pt x="367" y="37"/>
                      </a:lnTo>
                      <a:lnTo>
                        <a:pt x="369" y="39"/>
                      </a:lnTo>
                      <a:lnTo>
                        <a:pt x="364" y="39"/>
                      </a:lnTo>
                      <a:lnTo>
                        <a:pt x="363" y="37"/>
                      </a:lnTo>
                      <a:lnTo>
                        <a:pt x="363" y="36"/>
                      </a:lnTo>
                      <a:lnTo>
                        <a:pt x="358" y="37"/>
                      </a:lnTo>
                      <a:lnTo>
                        <a:pt x="347" y="37"/>
                      </a:lnTo>
                      <a:lnTo>
                        <a:pt x="352" y="39"/>
                      </a:lnTo>
                      <a:lnTo>
                        <a:pt x="321" y="37"/>
                      </a:lnTo>
                      <a:lnTo>
                        <a:pt x="290" y="37"/>
                      </a:lnTo>
                      <a:lnTo>
                        <a:pt x="262" y="36"/>
                      </a:lnTo>
                      <a:lnTo>
                        <a:pt x="262" y="37"/>
                      </a:lnTo>
                      <a:lnTo>
                        <a:pt x="248" y="37"/>
                      </a:lnTo>
                      <a:lnTo>
                        <a:pt x="237" y="36"/>
                      </a:lnTo>
                      <a:lnTo>
                        <a:pt x="225" y="34"/>
                      </a:lnTo>
                      <a:lnTo>
                        <a:pt x="217" y="34"/>
                      </a:lnTo>
                      <a:lnTo>
                        <a:pt x="218" y="33"/>
                      </a:lnTo>
                      <a:lnTo>
                        <a:pt x="195" y="33"/>
                      </a:lnTo>
                      <a:lnTo>
                        <a:pt x="177" y="31"/>
                      </a:lnTo>
                      <a:lnTo>
                        <a:pt x="156" y="28"/>
                      </a:lnTo>
                      <a:lnTo>
                        <a:pt x="133" y="26"/>
                      </a:lnTo>
                      <a:lnTo>
                        <a:pt x="138" y="26"/>
                      </a:lnTo>
                      <a:lnTo>
                        <a:pt x="139" y="25"/>
                      </a:lnTo>
                      <a:lnTo>
                        <a:pt x="127" y="25"/>
                      </a:lnTo>
                      <a:lnTo>
                        <a:pt x="129" y="23"/>
                      </a:lnTo>
                      <a:lnTo>
                        <a:pt x="125" y="23"/>
                      </a:lnTo>
                      <a:lnTo>
                        <a:pt x="124" y="25"/>
                      </a:lnTo>
                      <a:lnTo>
                        <a:pt x="113" y="25"/>
                      </a:lnTo>
                      <a:lnTo>
                        <a:pt x="111" y="23"/>
                      </a:lnTo>
                      <a:lnTo>
                        <a:pt x="74" y="23"/>
                      </a:lnTo>
                      <a:lnTo>
                        <a:pt x="74" y="22"/>
                      </a:lnTo>
                      <a:lnTo>
                        <a:pt x="76" y="22"/>
                      </a:lnTo>
                      <a:lnTo>
                        <a:pt x="73" y="20"/>
                      </a:lnTo>
                      <a:lnTo>
                        <a:pt x="70" y="20"/>
                      </a:lnTo>
                      <a:lnTo>
                        <a:pt x="67" y="22"/>
                      </a:lnTo>
                      <a:lnTo>
                        <a:pt x="60" y="22"/>
                      </a:lnTo>
                      <a:lnTo>
                        <a:pt x="59" y="20"/>
                      </a:lnTo>
                      <a:lnTo>
                        <a:pt x="48" y="22"/>
                      </a:lnTo>
                      <a:lnTo>
                        <a:pt x="46" y="22"/>
                      </a:lnTo>
                      <a:lnTo>
                        <a:pt x="48" y="20"/>
                      </a:lnTo>
                      <a:lnTo>
                        <a:pt x="42" y="20"/>
                      </a:lnTo>
                      <a:lnTo>
                        <a:pt x="42" y="19"/>
                      </a:lnTo>
                      <a:lnTo>
                        <a:pt x="43" y="19"/>
                      </a:lnTo>
                      <a:lnTo>
                        <a:pt x="36" y="17"/>
                      </a:lnTo>
                      <a:lnTo>
                        <a:pt x="37" y="17"/>
                      </a:lnTo>
                      <a:lnTo>
                        <a:pt x="36" y="16"/>
                      </a:lnTo>
                      <a:lnTo>
                        <a:pt x="22" y="16"/>
                      </a:lnTo>
                      <a:lnTo>
                        <a:pt x="19" y="17"/>
                      </a:lnTo>
                      <a:lnTo>
                        <a:pt x="11" y="17"/>
                      </a:lnTo>
                      <a:lnTo>
                        <a:pt x="6" y="16"/>
                      </a:lnTo>
                      <a:lnTo>
                        <a:pt x="5" y="19"/>
                      </a:lnTo>
                      <a:lnTo>
                        <a:pt x="1" y="19"/>
                      </a:lnTo>
                      <a:lnTo>
                        <a:pt x="0" y="17"/>
                      </a:lnTo>
                      <a:lnTo>
                        <a:pt x="1" y="17"/>
                      </a:lnTo>
                      <a:lnTo>
                        <a:pt x="1" y="12"/>
                      </a:lnTo>
                      <a:lnTo>
                        <a:pt x="9" y="12"/>
                      </a:lnTo>
                      <a:lnTo>
                        <a:pt x="9" y="11"/>
                      </a:lnTo>
                      <a:lnTo>
                        <a:pt x="12" y="11"/>
                      </a:lnTo>
                      <a:lnTo>
                        <a:pt x="15" y="9"/>
                      </a:lnTo>
                      <a:lnTo>
                        <a:pt x="19" y="9"/>
                      </a:lnTo>
                      <a:lnTo>
                        <a:pt x="43" y="6"/>
                      </a:lnTo>
                      <a:lnTo>
                        <a:pt x="76" y="5"/>
                      </a:lnTo>
                      <a:lnTo>
                        <a:pt x="113" y="3"/>
                      </a:lnTo>
                      <a:lnTo>
                        <a:pt x="156" y="2"/>
                      </a:lnTo>
                      <a:lnTo>
                        <a:pt x="203" y="2"/>
                      </a:lnTo>
                      <a:lnTo>
                        <a:pt x="25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8" name="Freeform 225">
                  <a:extLst>
                    <a:ext uri="{FF2B5EF4-FFF2-40B4-BE49-F238E27FC236}">
                      <a16:creationId xmlns:a16="http://schemas.microsoft.com/office/drawing/2014/main" id="{82A9AA33-3CC1-46AC-A910-DE9899421E82}"/>
                    </a:ext>
                  </a:extLst>
                </p:cNvPr>
                <p:cNvSpPr>
                  <a:spLocks noEditPoints="1"/>
                </p:cNvSpPr>
                <p:nvPr/>
              </p:nvSpPr>
              <p:spPr bwMode="auto">
                <a:xfrm>
                  <a:off x="6518275" y="4683126"/>
                  <a:ext cx="207963" cy="177800"/>
                </a:xfrm>
                <a:custGeom>
                  <a:avLst/>
                  <a:gdLst/>
                  <a:ahLst/>
                  <a:cxnLst>
                    <a:cxn ang="0">
                      <a:pos x="57" y="31"/>
                    </a:cxn>
                    <a:cxn ang="0">
                      <a:pos x="38" y="22"/>
                    </a:cxn>
                    <a:cxn ang="0">
                      <a:pos x="3" y="22"/>
                    </a:cxn>
                    <a:cxn ang="0">
                      <a:pos x="24" y="19"/>
                    </a:cxn>
                    <a:cxn ang="0">
                      <a:pos x="20" y="12"/>
                    </a:cxn>
                    <a:cxn ang="0">
                      <a:pos x="17" y="9"/>
                    </a:cxn>
                    <a:cxn ang="0">
                      <a:pos x="14" y="11"/>
                    </a:cxn>
                    <a:cxn ang="0">
                      <a:pos x="12" y="11"/>
                    </a:cxn>
                    <a:cxn ang="0">
                      <a:pos x="14" y="9"/>
                    </a:cxn>
                    <a:cxn ang="0">
                      <a:pos x="15" y="6"/>
                    </a:cxn>
                    <a:cxn ang="0">
                      <a:pos x="10" y="6"/>
                    </a:cxn>
                    <a:cxn ang="0">
                      <a:pos x="4" y="0"/>
                    </a:cxn>
                    <a:cxn ang="0">
                      <a:pos x="4" y="6"/>
                    </a:cxn>
                    <a:cxn ang="0">
                      <a:pos x="7" y="8"/>
                    </a:cxn>
                    <a:cxn ang="0">
                      <a:pos x="12" y="12"/>
                    </a:cxn>
                    <a:cxn ang="0">
                      <a:pos x="18" y="12"/>
                    </a:cxn>
                    <a:cxn ang="0">
                      <a:pos x="23" y="15"/>
                    </a:cxn>
                    <a:cxn ang="0">
                      <a:pos x="23" y="17"/>
                    </a:cxn>
                    <a:cxn ang="0">
                      <a:pos x="28" y="20"/>
                    </a:cxn>
                    <a:cxn ang="0">
                      <a:pos x="34" y="17"/>
                    </a:cxn>
                    <a:cxn ang="0">
                      <a:pos x="32" y="23"/>
                    </a:cxn>
                    <a:cxn ang="0">
                      <a:pos x="41" y="23"/>
                    </a:cxn>
                    <a:cxn ang="0">
                      <a:pos x="45" y="25"/>
                    </a:cxn>
                    <a:cxn ang="0">
                      <a:pos x="46" y="29"/>
                    </a:cxn>
                    <a:cxn ang="0">
                      <a:pos x="48" y="32"/>
                    </a:cxn>
                    <a:cxn ang="0">
                      <a:pos x="52" y="31"/>
                    </a:cxn>
                    <a:cxn ang="0">
                      <a:pos x="59" y="31"/>
                    </a:cxn>
                    <a:cxn ang="0">
                      <a:pos x="62" y="32"/>
                    </a:cxn>
                    <a:cxn ang="0">
                      <a:pos x="66" y="31"/>
                    </a:cxn>
                    <a:cxn ang="0">
                      <a:pos x="69" y="34"/>
                    </a:cxn>
                    <a:cxn ang="0">
                      <a:pos x="76" y="36"/>
                    </a:cxn>
                    <a:cxn ang="0">
                      <a:pos x="80" y="42"/>
                    </a:cxn>
                    <a:cxn ang="0">
                      <a:pos x="83" y="46"/>
                    </a:cxn>
                    <a:cxn ang="0">
                      <a:pos x="88" y="50"/>
                    </a:cxn>
                    <a:cxn ang="0">
                      <a:pos x="96" y="54"/>
                    </a:cxn>
                    <a:cxn ang="0">
                      <a:pos x="102" y="56"/>
                    </a:cxn>
                    <a:cxn ang="0">
                      <a:pos x="108" y="64"/>
                    </a:cxn>
                    <a:cxn ang="0">
                      <a:pos x="124" y="73"/>
                    </a:cxn>
                    <a:cxn ang="0">
                      <a:pos x="125" y="76"/>
                    </a:cxn>
                    <a:cxn ang="0">
                      <a:pos x="130" y="91"/>
                    </a:cxn>
                    <a:cxn ang="0">
                      <a:pos x="128" y="102"/>
                    </a:cxn>
                    <a:cxn ang="0">
                      <a:pos x="130" y="107"/>
                    </a:cxn>
                    <a:cxn ang="0">
                      <a:pos x="110" y="110"/>
                    </a:cxn>
                    <a:cxn ang="0">
                      <a:pos x="93" y="96"/>
                    </a:cxn>
                    <a:cxn ang="0">
                      <a:pos x="86" y="93"/>
                    </a:cxn>
                    <a:cxn ang="0">
                      <a:pos x="82" y="90"/>
                    </a:cxn>
                    <a:cxn ang="0">
                      <a:pos x="69" y="79"/>
                    </a:cxn>
                    <a:cxn ang="0">
                      <a:pos x="65" y="73"/>
                    </a:cxn>
                    <a:cxn ang="0">
                      <a:pos x="62" y="71"/>
                    </a:cxn>
                    <a:cxn ang="0">
                      <a:pos x="52" y="70"/>
                    </a:cxn>
                    <a:cxn ang="0">
                      <a:pos x="45" y="62"/>
                    </a:cxn>
                    <a:cxn ang="0">
                      <a:pos x="41" y="59"/>
                    </a:cxn>
                    <a:cxn ang="0">
                      <a:pos x="34" y="53"/>
                    </a:cxn>
                    <a:cxn ang="0">
                      <a:pos x="29" y="46"/>
                    </a:cxn>
                    <a:cxn ang="0">
                      <a:pos x="24" y="43"/>
                    </a:cxn>
                    <a:cxn ang="0">
                      <a:pos x="21" y="39"/>
                    </a:cxn>
                    <a:cxn ang="0">
                      <a:pos x="17" y="36"/>
                    </a:cxn>
                    <a:cxn ang="0">
                      <a:pos x="14" y="29"/>
                    </a:cxn>
                    <a:cxn ang="0">
                      <a:pos x="9" y="26"/>
                    </a:cxn>
                    <a:cxn ang="0">
                      <a:pos x="6" y="20"/>
                    </a:cxn>
                    <a:cxn ang="0">
                      <a:pos x="1" y="9"/>
                    </a:cxn>
                    <a:cxn ang="0">
                      <a:pos x="0" y="6"/>
                    </a:cxn>
                    <a:cxn ang="0">
                      <a:pos x="1" y="0"/>
                    </a:cxn>
                  </a:cxnLst>
                  <a:rect l="0" t="0" r="r" b="b"/>
                  <a:pathLst>
                    <a:path w="131" h="112">
                      <a:moveTo>
                        <a:pt x="38" y="59"/>
                      </a:moveTo>
                      <a:lnTo>
                        <a:pt x="40" y="59"/>
                      </a:lnTo>
                      <a:lnTo>
                        <a:pt x="40" y="60"/>
                      </a:lnTo>
                      <a:lnTo>
                        <a:pt x="38" y="59"/>
                      </a:lnTo>
                      <a:close/>
                      <a:moveTo>
                        <a:pt x="57" y="31"/>
                      </a:moveTo>
                      <a:lnTo>
                        <a:pt x="57" y="32"/>
                      </a:lnTo>
                      <a:lnTo>
                        <a:pt x="55" y="32"/>
                      </a:lnTo>
                      <a:lnTo>
                        <a:pt x="57" y="31"/>
                      </a:lnTo>
                      <a:close/>
                      <a:moveTo>
                        <a:pt x="37" y="22"/>
                      </a:moveTo>
                      <a:lnTo>
                        <a:pt x="38" y="22"/>
                      </a:lnTo>
                      <a:lnTo>
                        <a:pt x="37" y="23"/>
                      </a:lnTo>
                      <a:lnTo>
                        <a:pt x="37" y="22"/>
                      </a:lnTo>
                      <a:close/>
                      <a:moveTo>
                        <a:pt x="3" y="20"/>
                      </a:moveTo>
                      <a:lnTo>
                        <a:pt x="4" y="20"/>
                      </a:lnTo>
                      <a:lnTo>
                        <a:pt x="3" y="22"/>
                      </a:lnTo>
                      <a:lnTo>
                        <a:pt x="3" y="20"/>
                      </a:lnTo>
                      <a:close/>
                      <a:moveTo>
                        <a:pt x="24" y="19"/>
                      </a:moveTo>
                      <a:lnTo>
                        <a:pt x="26" y="20"/>
                      </a:lnTo>
                      <a:lnTo>
                        <a:pt x="26" y="19"/>
                      </a:lnTo>
                      <a:lnTo>
                        <a:pt x="24" y="19"/>
                      </a:lnTo>
                      <a:close/>
                      <a:moveTo>
                        <a:pt x="20" y="12"/>
                      </a:moveTo>
                      <a:lnTo>
                        <a:pt x="21" y="12"/>
                      </a:lnTo>
                      <a:lnTo>
                        <a:pt x="21" y="14"/>
                      </a:lnTo>
                      <a:lnTo>
                        <a:pt x="20" y="14"/>
                      </a:lnTo>
                      <a:lnTo>
                        <a:pt x="20" y="12"/>
                      </a:lnTo>
                      <a:close/>
                      <a:moveTo>
                        <a:pt x="0" y="12"/>
                      </a:moveTo>
                      <a:lnTo>
                        <a:pt x="1" y="12"/>
                      </a:lnTo>
                      <a:lnTo>
                        <a:pt x="0" y="14"/>
                      </a:lnTo>
                      <a:lnTo>
                        <a:pt x="0" y="12"/>
                      </a:lnTo>
                      <a:close/>
                      <a:moveTo>
                        <a:pt x="17" y="9"/>
                      </a:moveTo>
                      <a:lnTo>
                        <a:pt x="17" y="11"/>
                      </a:lnTo>
                      <a:lnTo>
                        <a:pt x="15" y="11"/>
                      </a:lnTo>
                      <a:lnTo>
                        <a:pt x="17" y="9"/>
                      </a:lnTo>
                      <a:close/>
                      <a:moveTo>
                        <a:pt x="14" y="9"/>
                      </a:moveTo>
                      <a:lnTo>
                        <a:pt x="14" y="11"/>
                      </a:lnTo>
                      <a:lnTo>
                        <a:pt x="12" y="12"/>
                      </a:lnTo>
                      <a:lnTo>
                        <a:pt x="12" y="11"/>
                      </a:lnTo>
                      <a:lnTo>
                        <a:pt x="14" y="9"/>
                      </a:lnTo>
                      <a:close/>
                      <a:moveTo>
                        <a:pt x="12" y="9"/>
                      </a:moveTo>
                      <a:lnTo>
                        <a:pt x="12" y="11"/>
                      </a:lnTo>
                      <a:lnTo>
                        <a:pt x="10" y="11"/>
                      </a:lnTo>
                      <a:lnTo>
                        <a:pt x="12" y="9"/>
                      </a:lnTo>
                      <a:close/>
                      <a:moveTo>
                        <a:pt x="15" y="8"/>
                      </a:moveTo>
                      <a:lnTo>
                        <a:pt x="15" y="9"/>
                      </a:lnTo>
                      <a:lnTo>
                        <a:pt x="14" y="9"/>
                      </a:lnTo>
                      <a:lnTo>
                        <a:pt x="15" y="8"/>
                      </a:lnTo>
                      <a:close/>
                      <a:moveTo>
                        <a:pt x="15" y="6"/>
                      </a:moveTo>
                      <a:lnTo>
                        <a:pt x="17" y="6"/>
                      </a:lnTo>
                      <a:lnTo>
                        <a:pt x="15" y="8"/>
                      </a:lnTo>
                      <a:lnTo>
                        <a:pt x="15" y="6"/>
                      </a:lnTo>
                      <a:close/>
                      <a:moveTo>
                        <a:pt x="10" y="6"/>
                      </a:moveTo>
                      <a:lnTo>
                        <a:pt x="12" y="6"/>
                      </a:lnTo>
                      <a:lnTo>
                        <a:pt x="12" y="8"/>
                      </a:lnTo>
                      <a:lnTo>
                        <a:pt x="10" y="9"/>
                      </a:lnTo>
                      <a:lnTo>
                        <a:pt x="10" y="6"/>
                      </a:lnTo>
                      <a:close/>
                      <a:moveTo>
                        <a:pt x="1" y="6"/>
                      </a:moveTo>
                      <a:lnTo>
                        <a:pt x="0" y="9"/>
                      </a:lnTo>
                      <a:lnTo>
                        <a:pt x="0" y="8"/>
                      </a:lnTo>
                      <a:lnTo>
                        <a:pt x="1" y="6"/>
                      </a:lnTo>
                      <a:close/>
                      <a:moveTo>
                        <a:pt x="4" y="0"/>
                      </a:moveTo>
                      <a:lnTo>
                        <a:pt x="4" y="1"/>
                      </a:lnTo>
                      <a:lnTo>
                        <a:pt x="6" y="1"/>
                      </a:lnTo>
                      <a:lnTo>
                        <a:pt x="3" y="5"/>
                      </a:lnTo>
                      <a:lnTo>
                        <a:pt x="3" y="6"/>
                      </a:lnTo>
                      <a:lnTo>
                        <a:pt x="4" y="6"/>
                      </a:lnTo>
                      <a:lnTo>
                        <a:pt x="4" y="5"/>
                      </a:lnTo>
                      <a:lnTo>
                        <a:pt x="6" y="5"/>
                      </a:lnTo>
                      <a:lnTo>
                        <a:pt x="6" y="6"/>
                      </a:lnTo>
                      <a:lnTo>
                        <a:pt x="7" y="6"/>
                      </a:lnTo>
                      <a:lnTo>
                        <a:pt x="7" y="8"/>
                      </a:lnTo>
                      <a:lnTo>
                        <a:pt x="9" y="8"/>
                      </a:lnTo>
                      <a:lnTo>
                        <a:pt x="7" y="9"/>
                      </a:lnTo>
                      <a:lnTo>
                        <a:pt x="10" y="9"/>
                      </a:lnTo>
                      <a:lnTo>
                        <a:pt x="10" y="12"/>
                      </a:lnTo>
                      <a:lnTo>
                        <a:pt x="12" y="12"/>
                      </a:lnTo>
                      <a:lnTo>
                        <a:pt x="12" y="15"/>
                      </a:lnTo>
                      <a:lnTo>
                        <a:pt x="14" y="15"/>
                      </a:lnTo>
                      <a:lnTo>
                        <a:pt x="14" y="14"/>
                      </a:lnTo>
                      <a:lnTo>
                        <a:pt x="18" y="9"/>
                      </a:lnTo>
                      <a:lnTo>
                        <a:pt x="18" y="12"/>
                      </a:lnTo>
                      <a:lnTo>
                        <a:pt x="20" y="12"/>
                      </a:lnTo>
                      <a:lnTo>
                        <a:pt x="18" y="14"/>
                      </a:lnTo>
                      <a:lnTo>
                        <a:pt x="20" y="14"/>
                      </a:lnTo>
                      <a:lnTo>
                        <a:pt x="20" y="15"/>
                      </a:lnTo>
                      <a:lnTo>
                        <a:pt x="23" y="15"/>
                      </a:lnTo>
                      <a:lnTo>
                        <a:pt x="23" y="17"/>
                      </a:lnTo>
                      <a:lnTo>
                        <a:pt x="21" y="17"/>
                      </a:lnTo>
                      <a:lnTo>
                        <a:pt x="21" y="19"/>
                      </a:lnTo>
                      <a:lnTo>
                        <a:pt x="23" y="19"/>
                      </a:lnTo>
                      <a:lnTo>
                        <a:pt x="23" y="17"/>
                      </a:lnTo>
                      <a:lnTo>
                        <a:pt x="24" y="17"/>
                      </a:lnTo>
                      <a:lnTo>
                        <a:pt x="26" y="15"/>
                      </a:lnTo>
                      <a:lnTo>
                        <a:pt x="26" y="17"/>
                      </a:lnTo>
                      <a:lnTo>
                        <a:pt x="28" y="17"/>
                      </a:lnTo>
                      <a:lnTo>
                        <a:pt x="28" y="20"/>
                      </a:lnTo>
                      <a:lnTo>
                        <a:pt x="31" y="17"/>
                      </a:lnTo>
                      <a:lnTo>
                        <a:pt x="32" y="17"/>
                      </a:lnTo>
                      <a:lnTo>
                        <a:pt x="32" y="15"/>
                      </a:lnTo>
                      <a:lnTo>
                        <a:pt x="34" y="15"/>
                      </a:lnTo>
                      <a:lnTo>
                        <a:pt x="34" y="17"/>
                      </a:lnTo>
                      <a:lnTo>
                        <a:pt x="32" y="19"/>
                      </a:lnTo>
                      <a:lnTo>
                        <a:pt x="34" y="19"/>
                      </a:lnTo>
                      <a:lnTo>
                        <a:pt x="31" y="22"/>
                      </a:lnTo>
                      <a:lnTo>
                        <a:pt x="32" y="22"/>
                      </a:lnTo>
                      <a:lnTo>
                        <a:pt x="32" y="23"/>
                      </a:lnTo>
                      <a:lnTo>
                        <a:pt x="37" y="23"/>
                      </a:lnTo>
                      <a:lnTo>
                        <a:pt x="37" y="25"/>
                      </a:lnTo>
                      <a:lnTo>
                        <a:pt x="38" y="25"/>
                      </a:lnTo>
                      <a:lnTo>
                        <a:pt x="38" y="23"/>
                      </a:lnTo>
                      <a:lnTo>
                        <a:pt x="41" y="23"/>
                      </a:lnTo>
                      <a:lnTo>
                        <a:pt x="41" y="25"/>
                      </a:lnTo>
                      <a:lnTo>
                        <a:pt x="40" y="26"/>
                      </a:lnTo>
                      <a:lnTo>
                        <a:pt x="41" y="26"/>
                      </a:lnTo>
                      <a:lnTo>
                        <a:pt x="41" y="25"/>
                      </a:lnTo>
                      <a:lnTo>
                        <a:pt x="45" y="25"/>
                      </a:lnTo>
                      <a:lnTo>
                        <a:pt x="46" y="23"/>
                      </a:lnTo>
                      <a:lnTo>
                        <a:pt x="46" y="28"/>
                      </a:lnTo>
                      <a:lnTo>
                        <a:pt x="48" y="26"/>
                      </a:lnTo>
                      <a:lnTo>
                        <a:pt x="48" y="28"/>
                      </a:lnTo>
                      <a:lnTo>
                        <a:pt x="46" y="29"/>
                      </a:lnTo>
                      <a:lnTo>
                        <a:pt x="46" y="31"/>
                      </a:lnTo>
                      <a:lnTo>
                        <a:pt x="48" y="31"/>
                      </a:lnTo>
                      <a:lnTo>
                        <a:pt x="51" y="28"/>
                      </a:lnTo>
                      <a:lnTo>
                        <a:pt x="49" y="31"/>
                      </a:lnTo>
                      <a:lnTo>
                        <a:pt x="48" y="32"/>
                      </a:lnTo>
                      <a:lnTo>
                        <a:pt x="49" y="32"/>
                      </a:lnTo>
                      <a:lnTo>
                        <a:pt x="49" y="31"/>
                      </a:lnTo>
                      <a:lnTo>
                        <a:pt x="51" y="29"/>
                      </a:lnTo>
                      <a:lnTo>
                        <a:pt x="51" y="31"/>
                      </a:lnTo>
                      <a:lnTo>
                        <a:pt x="52" y="31"/>
                      </a:lnTo>
                      <a:lnTo>
                        <a:pt x="54" y="32"/>
                      </a:lnTo>
                      <a:lnTo>
                        <a:pt x="54" y="29"/>
                      </a:lnTo>
                      <a:lnTo>
                        <a:pt x="55" y="31"/>
                      </a:lnTo>
                      <a:lnTo>
                        <a:pt x="55" y="34"/>
                      </a:lnTo>
                      <a:lnTo>
                        <a:pt x="59" y="31"/>
                      </a:lnTo>
                      <a:lnTo>
                        <a:pt x="59" y="34"/>
                      </a:lnTo>
                      <a:lnTo>
                        <a:pt x="60" y="34"/>
                      </a:lnTo>
                      <a:lnTo>
                        <a:pt x="60" y="31"/>
                      </a:lnTo>
                      <a:lnTo>
                        <a:pt x="62" y="31"/>
                      </a:lnTo>
                      <a:lnTo>
                        <a:pt x="62" y="32"/>
                      </a:lnTo>
                      <a:lnTo>
                        <a:pt x="63" y="31"/>
                      </a:lnTo>
                      <a:lnTo>
                        <a:pt x="65" y="31"/>
                      </a:lnTo>
                      <a:lnTo>
                        <a:pt x="65" y="29"/>
                      </a:lnTo>
                      <a:lnTo>
                        <a:pt x="66" y="29"/>
                      </a:lnTo>
                      <a:lnTo>
                        <a:pt x="66" y="31"/>
                      </a:lnTo>
                      <a:lnTo>
                        <a:pt x="69" y="31"/>
                      </a:lnTo>
                      <a:lnTo>
                        <a:pt x="68" y="32"/>
                      </a:lnTo>
                      <a:lnTo>
                        <a:pt x="68" y="34"/>
                      </a:lnTo>
                      <a:lnTo>
                        <a:pt x="69" y="32"/>
                      </a:lnTo>
                      <a:lnTo>
                        <a:pt x="69" y="34"/>
                      </a:lnTo>
                      <a:lnTo>
                        <a:pt x="68" y="36"/>
                      </a:lnTo>
                      <a:lnTo>
                        <a:pt x="69" y="36"/>
                      </a:lnTo>
                      <a:lnTo>
                        <a:pt x="71" y="34"/>
                      </a:lnTo>
                      <a:lnTo>
                        <a:pt x="72" y="36"/>
                      </a:lnTo>
                      <a:lnTo>
                        <a:pt x="76" y="36"/>
                      </a:lnTo>
                      <a:lnTo>
                        <a:pt x="77" y="37"/>
                      </a:lnTo>
                      <a:lnTo>
                        <a:pt x="77" y="40"/>
                      </a:lnTo>
                      <a:lnTo>
                        <a:pt x="79" y="40"/>
                      </a:lnTo>
                      <a:lnTo>
                        <a:pt x="79" y="42"/>
                      </a:lnTo>
                      <a:lnTo>
                        <a:pt x="80" y="42"/>
                      </a:lnTo>
                      <a:lnTo>
                        <a:pt x="80" y="43"/>
                      </a:lnTo>
                      <a:lnTo>
                        <a:pt x="82" y="43"/>
                      </a:lnTo>
                      <a:lnTo>
                        <a:pt x="82" y="42"/>
                      </a:lnTo>
                      <a:lnTo>
                        <a:pt x="83" y="43"/>
                      </a:lnTo>
                      <a:lnTo>
                        <a:pt x="83" y="46"/>
                      </a:lnTo>
                      <a:lnTo>
                        <a:pt x="85" y="45"/>
                      </a:lnTo>
                      <a:lnTo>
                        <a:pt x="85" y="46"/>
                      </a:lnTo>
                      <a:lnTo>
                        <a:pt x="89" y="46"/>
                      </a:lnTo>
                      <a:lnTo>
                        <a:pt x="88" y="48"/>
                      </a:lnTo>
                      <a:lnTo>
                        <a:pt x="88" y="50"/>
                      </a:lnTo>
                      <a:lnTo>
                        <a:pt x="89" y="50"/>
                      </a:lnTo>
                      <a:lnTo>
                        <a:pt x="91" y="48"/>
                      </a:lnTo>
                      <a:lnTo>
                        <a:pt x="94" y="50"/>
                      </a:lnTo>
                      <a:lnTo>
                        <a:pt x="96" y="51"/>
                      </a:lnTo>
                      <a:lnTo>
                        <a:pt x="96" y="54"/>
                      </a:lnTo>
                      <a:lnTo>
                        <a:pt x="99" y="54"/>
                      </a:lnTo>
                      <a:lnTo>
                        <a:pt x="99" y="56"/>
                      </a:lnTo>
                      <a:lnTo>
                        <a:pt x="100" y="56"/>
                      </a:lnTo>
                      <a:lnTo>
                        <a:pt x="100" y="54"/>
                      </a:lnTo>
                      <a:lnTo>
                        <a:pt x="102" y="56"/>
                      </a:lnTo>
                      <a:lnTo>
                        <a:pt x="105" y="56"/>
                      </a:lnTo>
                      <a:lnTo>
                        <a:pt x="105" y="57"/>
                      </a:lnTo>
                      <a:lnTo>
                        <a:pt x="107" y="59"/>
                      </a:lnTo>
                      <a:lnTo>
                        <a:pt x="108" y="59"/>
                      </a:lnTo>
                      <a:lnTo>
                        <a:pt x="108" y="64"/>
                      </a:lnTo>
                      <a:lnTo>
                        <a:pt x="110" y="62"/>
                      </a:lnTo>
                      <a:lnTo>
                        <a:pt x="113" y="62"/>
                      </a:lnTo>
                      <a:lnTo>
                        <a:pt x="114" y="65"/>
                      </a:lnTo>
                      <a:lnTo>
                        <a:pt x="117" y="67"/>
                      </a:lnTo>
                      <a:lnTo>
                        <a:pt x="124" y="73"/>
                      </a:lnTo>
                      <a:lnTo>
                        <a:pt x="124" y="74"/>
                      </a:lnTo>
                      <a:lnTo>
                        <a:pt x="122" y="76"/>
                      </a:lnTo>
                      <a:lnTo>
                        <a:pt x="124" y="76"/>
                      </a:lnTo>
                      <a:lnTo>
                        <a:pt x="125" y="74"/>
                      </a:lnTo>
                      <a:lnTo>
                        <a:pt x="125" y="76"/>
                      </a:lnTo>
                      <a:lnTo>
                        <a:pt x="127" y="76"/>
                      </a:lnTo>
                      <a:lnTo>
                        <a:pt x="128" y="78"/>
                      </a:lnTo>
                      <a:lnTo>
                        <a:pt x="128" y="84"/>
                      </a:lnTo>
                      <a:lnTo>
                        <a:pt x="130" y="84"/>
                      </a:lnTo>
                      <a:lnTo>
                        <a:pt x="130" y="91"/>
                      </a:lnTo>
                      <a:lnTo>
                        <a:pt x="128" y="93"/>
                      </a:lnTo>
                      <a:lnTo>
                        <a:pt x="128" y="95"/>
                      </a:lnTo>
                      <a:lnTo>
                        <a:pt x="130" y="93"/>
                      </a:lnTo>
                      <a:lnTo>
                        <a:pt x="130" y="102"/>
                      </a:lnTo>
                      <a:lnTo>
                        <a:pt x="128" y="102"/>
                      </a:lnTo>
                      <a:lnTo>
                        <a:pt x="128" y="105"/>
                      </a:lnTo>
                      <a:lnTo>
                        <a:pt x="130" y="105"/>
                      </a:lnTo>
                      <a:lnTo>
                        <a:pt x="131" y="102"/>
                      </a:lnTo>
                      <a:lnTo>
                        <a:pt x="131" y="104"/>
                      </a:lnTo>
                      <a:lnTo>
                        <a:pt x="130" y="107"/>
                      </a:lnTo>
                      <a:lnTo>
                        <a:pt x="128" y="109"/>
                      </a:lnTo>
                      <a:lnTo>
                        <a:pt x="127" y="109"/>
                      </a:lnTo>
                      <a:lnTo>
                        <a:pt x="125" y="110"/>
                      </a:lnTo>
                      <a:lnTo>
                        <a:pt x="117" y="112"/>
                      </a:lnTo>
                      <a:lnTo>
                        <a:pt x="110" y="110"/>
                      </a:lnTo>
                      <a:lnTo>
                        <a:pt x="102" y="105"/>
                      </a:lnTo>
                      <a:lnTo>
                        <a:pt x="96" y="99"/>
                      </a:lnTo>
                      <a:lnTo>
                        <a:pt x="97" y="98"/>
                      </a:lnTo>
                      <a:lnTo>
                        <a:pt x="97" y="96"/>
                      </a:lnTo>
                      <a:lnTo>
                        <a:pt x="93" y="96"/>
                      </a:lnTo>
                      <a:lnTo>
                        <a:pt x="94" y="95"/>
                      </a:lnTo>
                      <a:lnTo>
                        <a:pt x="93" y="95"/>
                      </a:lnTo>
                      <a:lnTo>
                        <a:pt x="93" y="96"/>
                      </a:lnTo>
                      <a:lnTo>
                        <a:pt x="89" y="93"/>
                      </a:lnTo>
                      <a:lnTo>
                        <a:pt x="86" y="93"/>
                      </a:lnTo>
                      <a:lnTo>
                        <a:pt x="86" y="88"/>
                      </a:lnTo>
                      <a:lnTo>
                        <a:pt x="85" y="90"/>
                      </a:lnTo>
                      <a:lnTo>
                        <a:pt x="85" y="88"/>
                      </a:lnTo>
                      <a:lnTo>
                        <a:pt x="83" y="88"/>
                      </a:lnTo>
                      <a:lnTo>
                        <a:pt x="82" y="90"/>
                      </a:lnTo>
                      <a:lnTo>
                        <a:pt x="82" y="87"/>
                      </a:lnTo>
                      <a:lnTo>
                        <a:pt x="79" y="87"/>
                      </a:lnTo>
                      <a:lnTo>
                        <a:pt x="79" y="84"/>
                      </a:lnTo>
                      <a:lnTo>
                        <a:pt x="74" y="84"/>
                      </a:lnTo>
                      <a:lnTo>
                        <a:pt x="69" y="79"/>
                      </a:lnTo>
                      <a:lnTo>
                        <a:pt x="69" y="76"/>
                      </a:lnTo>
                      <a:lnTo>
                        <a:pt x="68" y="78"/>
                      </a:lnTo>
                      <a:lnTo>
                        <a:pt x="66" y="76"/>
                      </a:lnTo>
                      <a:lnTo>
                        <a:pt x="65" y="76"/>
                      </a:lnTo>
                      <a:lnTo>
                        <a:pt x="65" y="73"/>
                      </a:lnTo>
                      <a:lnTo>
                        <a:pt x="63" y="73"/>
                      </a:lnTo>
                      <a:lnTo>
                        <a:pt x="62" y="74"/>
                      </a:lnTo>
                      <a:lnTo>
                        <a:pt x="60" y="73"/>
                      </a:lnTo>
                      <a:lnTo>
                        <a:pt x="62" y="73"/>
                      </a:lnTo>
                      <a:lnTo>
                        <a:pt x="62" y="71"/>
                      </a:lnTo>
                      <a:lnTo>
                        <a:pt x="60" y="73"/>
                      </a:lnTo>
                      <a:lnTo>
                        <a:pt x="59" y="73"/>
                      </a:lnTo>
                      <a:lnTo>
                        <a:pt x="59" y="71"/>
                      </a:lnTo>
                      <a:lnTo>
                        <a:pt x="57" y="70"/>
                      </a:lnTo>
                      <a:lnTo>
                        <a:pt x="52" y="70"/>
                      </a:lnTo>
                      <a:lnTo>
                        <a:pt x="49" y="67"/>
                      </a:lnTo>
                      <a:lnTo>
                        <a:pt x="49" y="65"/>
                      </a:lnTo>
                      <a:lnTo>
                        <a:pt x="48" y="64"/>
                      </a:lnTo>
                      <a:lnTo>
                        <a:pt x="48" y="62"/>
                      </a:lnTo>
                      <a:lnTo>
                        <a:pt x="45" y="62"/>
                      </a:lnTo>
                      <a:lnTo>
                        <a:pt x="45" y="60"/>
                      </a:lnTo>
                      <a:lnTo>
                        <a:pt x="43" y="62"/>
                      </a:lnTo>
                      <a:lnTo>
                        <a:pt x="43" y="60"/>
                      </a:lnTo>
                      <a:lnTo>
                        <a:pt x="41" y="60"/>
                      </a:lnTo>
                      <a:lnTo>
                        <a:pt x="41" y="59"/>
                      </a:lnTo>
                      <a:lnTo>
                        <a:pt x="40" y="59"/>
                      </a:lnTo>
                      <a:lnTo>
                        <a:pt x="37" y="56"/>
                      </a:lnTo>
                      <a:lnTo>
                        <a:pt x="35" y="56"/>
                      </a:lnTo>
                      <a:lnTo>
                        <a:pt x="35" y="54"/>
                      </a:lnTo>
                      <a:lnTo>
                        <a:pt x="34" y="53"/>
                      </a:lnTo>
                      <a:lnTo>
                        <a:pt x="34" y="51"/>
                      </a:lnTo>
                      <a:lnTo>
                        <a:pt x="32" y="51"/>
                      </a:lnTo>
                      <a:lnTo>
                        <a:pt x="32" y="48"/>
                      </a:lnTo>
                      <a:lnTo>
                        <a:pt x="29" y="48"/>
                      </a:lnTo>
                      <a:lnTo>
                        <a:pt x="29" y="46"/>
                      </a:lnTo>
                      <a:lnTo>
                        <a:pt x="28" y="48"/>
                      </a:lnTo>
                      <a:lnTo>
                        <a:pt x="28" y="45"/>
                      </a:lnTo>
                      <a:lnTo>
                        <a:pt x="26" y="45"/>
                      </a:lnTo>
                      <a:lnTo>
                        <a:pt x="26" y="43"/>
                      </a:lnTo>
                      <a:lnTo>
                        <a:pt x="24" y="43"/>
                      </a:lnTo>
                      <a:lnTo>
                        <a:pt x="24" y="45"/>
                      </a:lnTo>
                      <a:lnTo>
                        <a:pt x="23" y="45"/>
                      </a:lnTo>
                      <a:lnTo>
                        <a:pt x="23" y="43"/>
                      </a:lnTo>
                      <a:lnTo>
                        <a:pt x="21" y="42"/>
                      </a:lnTo>
                      <a:lnTo>
                        <a:pt x="21" y="39"/>
                      </a:lnTo>
                      <a:lnTo>
                        <a:pt x="20" y="40"/>
                      </a:lnTo>
                      <a:lnTo>
                        <a:pt x="20" y="39"/>
                      </a:lnTo>
                      <a:lnTo>
                        <a:pt x="18" y="39"/>
                      </a:lnTo>
                      <a:lnTo>
                        <a:pt x="18" y="37"/>
                      </a:lnTo>
                      <a:lnTo>
                        <a:pt x="17" y="36"/>
                      </a:lnTo>
                      <a:lnTo>
                        <a:pt x="18" y="34"/>
                      </a:lnTo>
                      <a:lnTo>
                        <a:pt x="15" y="34"/>
                      </a:lnTo>
                      <a:lnTo>
                        <a:pt x="15" y="31"/>
                      </a:lnTo>
                      <a:lnTo>
                        <a:pt x="14" y="31"/>
                      </a:lnTo>
                      <a:lnTo>
                        <a:pt x="14" y="29"/>
                      </a:lnTo>
                      <a:lnTo>
                        <a:pt x="12" y="31"/>
                      </a:lnTo>
                      <a:lnTo>
                        <a:pt x="12" y="28"/>
                      </a:lnTo>
                      <a:lnTo>
                        <a:pt x="10" y="28"/>
                      </a:lnTo>
                      <a:lnTo>
                        <a:pt x="10" y="26"/>
                      </a:lnTo>
                      <a:lnTo>
                        <a:pt x="9" y="26"/>
                      </a:lnTo>
                      <a:lnTo>
                        <a:pt x="9" y="23"/>
                      </a:lnTo>
                      <a:lnTo>
                        <a:pt x="7" y="25"/>
                      </a:lnTo>
                      <a:lnTo>
                        <a:pt x="7" y="23"/>
                      </a:lnTo>
                      <a:lnTo>
                        <a:pt x="6" y="23"/>
                      </a:lnTo>
                      <a:lnTo>
                        <a:pt x="6" y="20"/>
                      </a:lnTo>
                      <a:lnTo>
                        <a:pt x="4" y="20"/>
                      </a:lnTo>
                      <a:lnTo>
                        <a:pt x="4" y="15"/>
                      </a:lnTo>
                      <a:lnTo>
                        <a:pt x="0" y="15"/>
                      </a:lnTo>
                      <a:lnTo>
                        <a:pt x="1" y="14"/>
                      </a:lnTo>
                      <a:lnTo>
                        <a:pt x="1" y="9"/>
                      </a:lnTo>
                      <a:lnTo>
                        <a:pt x="0" y="11"/>
                      </a:lnTo>
                      <a:lnTo>
                        <a:pt x="0" y="9"/>
                      </a:lnTo>
                      <a:lnTo>
                        <a:pt x="1" y="8"/>
                      </a:lnTo>
                      <a:lnTo>
                        <a:pt x="1" y="6"/>
                      </a:lnTo>
                      <a:lnTo>
                        <a:pt x="0" y="6"/>
                      </a:lnTo>
                      <a:lnTo>
                        <a:pt x="0" y="3"/>
                      </a:lnTo>
                      <a:lnTo>
                        <a:pt x="3" y="3"/>
                      </a:lnTo>
                      <a:lnTo>
                        <a:pt x="3" y="1"/>
                      </a:lnTo>
                      <a:lnTo>
                        <a:pt x="4" y="0"/>
                      </a:lnTo>
                      <a:close/>
                      <a:moveTo>
                        <a:pt x="1" y="0"/>
                      </a:moveTo>
                      <a:lnTo>
                        <a:pt x="3" y="0"/>
                      </a:lnTo>
                      <a:lnTo>
                        <a:pt x="3" y="1"/>
                      </a:lnTo>
                      <a:lnTo>
                        <a:pt x="1" y="3"/>
                      </a:lnTo>
                      <a:lnTo>
                        <a:pt x="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9" name="Freeform 228">
                  <a:extLst>
                    <a:ext uri="{FF2B5EF4-FFF2-40B4-BE49-F238E27FC236}">
                      <a16:creationId xmlns:a16="http://schemas.microsoft.com/office/drawing/2014/main" id="{9DBD4635-83A6-430F-91D5-D8E959E359F9}"/>
                    </a:ext>
                  </a:extLst>
                </p:cNvPr>
                <p:cNvSpPr>
                  <a:spLocks noEditPoints="1"/>
                </p:cNvSpPr>
                <p:nvPr/>
              </p:nvSpPr>
              <p:spPr bwMode="auto">
                <a:xfrm>
                  <a:off x="6515100" y="4835526"/>
                  <a:ext cx="223838" cy="138113"/>
                </a:xfrm>
                <a:custGeom>
                  <a:avLst/>
                  <a:gdLst/>
                  <a:ahLst/>
                  <a:cxnLst>
                    <a:cxn ang="0">
                      <a:pos x="0" y="81"/>
                    </a:cxn>
                    <a:cxn ang="0">
                      <a:pos x="2" y="79"/>
                    </a:cxn>
                    <a:cxn ang="0">
                      <a:pos x="8" y="75"/>
                    </a:cxn>
                    <a:cxn ang="0">
                      <a:pos x="17" y="70"/>
                    </a:cxn>
                    <a:cxn ang="0">
                      <a:pos x="23" y="64"/>
                    </a:cxn>
                    <a:cxn ang="0">
                      <a:pos x="23" y="58"/>
                    </a:cxn>
                    <a:cxn ang="0">
                      <a:pos x="91" y="53"/>
                    </a:cxn>
                    <a:cxn ang="0">
                      <a:pos x="36" y="50"/>
                    </a:cxn>
                    <a:cxn ang="0">
                      <a:pos x="70" y="25"/>
                    </a:cxn>
                    <a:cxn ang="0">
                      <a:pos x="116" y="2"/>
                    </a:cxn>
                    <a:cxn ang="0">
                      <a:pos x="127" y="6"/>
                    </a:cxn>
                    <a:cxn ang="0">
                      <a:pos x="133" y="8"/>
                    </a:cxn>
                    <a:cxn ang="0">
                      <a:pos x="136" y="8"/>
                    </a:cxn>
                    <a:cxn ang="0">
                      <a:pos x="140" y="25"/>
                    </a:cxn>
                    <a:cxn ang="0">
                      <a:pos x="122" y="37"/>
                    </a:cxn>
                    <a:cxn ang="0">
                      <a:pos x="118" y="39"/>
                    </a:cxn>
                    <a:cxn ang="0">
                      <a:pos x="112" y="42"/>
                    </a:cxn>
                    <a:cxn ang="0">
                      <a:pos x="105" y="45"/>
                    </a:cxn>
                    <a:cxn ang="0">
                      <a:pos x="99" y="51"/>
                    </a:cxn>
                    <a:cxn ang="0">
                      <a:pos x="90" y="56"/>
                    </a:cxn>
                    <a:cxn ang="0">
                      <a:pos x="85" y="54"/>
                    </a:cxn>
                    <a:cxn ang="0">
                      <a:pos x="84" y="58"/>
                    </a:cxn>
                    <a:cxn ang="0">
                      <a:pos x="81" y="61"/>
                    </a:cxn>
                    <a:cxn ang="0">
                      <a:pos x="71" y="65"/>
                    </a:cxn>
                    <a:cxn ang="0">
                      <a:pos x="67" y="70"/>
                    </a:cxn>
                    <a:cxn ang="0">
                      <a:pos x="56" y="73"/>
                    </a:cxn>
                    <a:cxn ang="0">
                      <a:pos x="53" y="76"/>
                    </a:cxn>
                    <a:cxn ang="0">
                      <a:pos x="47" y="78"/>
                    </a:cxn>
                    <a:cxn ang="0">
                      <a:pos x="31" y="81"/>
                    </a:cxn>
                    <a:cxn ang="0">
                      <a:pos x="26" y="84"/>
                    </a:cxn>
                    <a:cxn ang="0">
                      <a:pos x="19" y="87"/>
                    </a:cxn>
                    <a:cxn ang="0">
                      <a:pos x="12" y="85"/>
                    </a:cxn>
                    <a:cxn ang="0">
                      <a:pos x="6" y="84"/>
                    </a:cxn>
                    <a:cxn ang="0">
                      <a:pos x="3" y="84"/>
                    </a:cxn>
                    <a:cxn ang="0">
                      <a:pos x="5" y="81"/>
                    </a:cxn>
                    <a:cxn ang="0">
                      <a:pos x="8" y="76"/>
                    </a:cxn>
                    <a:cxn ang="0">
                      <a:pos x="12" y="72"/>
                    </a:cxn>
                    <a:cxn ang="0">
                      <a:pos x="16" y="75"/>
                    </a:cxn>
                    <a:cxn ang="0">
                      <a:pos x="14" y="70"/>
                    </a:cxn>
                    <a:cxn ang="0">
                      <a:pos x="17" y="72"/>
                    </a:cxn>
                    <a:cxn ang="0">
                      <a:pos x="22" y="70"/>
                    </a:cxn>
                    <a:cxn ang="0">
                      <a:pos x="26" y="65"/>
                    </a:cxn>
                    <a:cxn ang="0">
                      <a:pos x="26" y="61"/>
                    </a:cxn>
                    <a:cxn ang="0">
                      <a:pos x="31" y="62"/>
                    </a:cxn>
                    <a:cxn ang="0">
                      <a:pos x="36" y="54"/>
                    </a:cxn>
                    <a:cxn ang="0">
                      <a:pos x="40" y="51"/>
                    </a:cxn>
                    <a:cxn ang="0">
                      <a:pos x="43" y="50"/>
                    </a:cxn>
                    <a:cxn ang="0">
                      <a:pos x="47" y="48"/>
                    </a:cxn>
                    <a:cxn ang="0">
                      <a:pos x="48" y="44"/>
                    </a:cxn>
                    <a:cxn ang="0">
                      <a:pos x="50" y="39"/>
                    </a:cxn>
                    <a:cxn ang="0">
                      <a:pos x="51" y="33"/>
                    </a:cxn>
                    <a:cxn ang="0">
                      <a:pos x="59" y="28"/>
                    </a:cxn>
                    <a:cxn ang="0">
                      <a:pos x="67" y="27"/>
                    </a:cxn>
                    <a:cxn ang="0">
                      <a:pos x="71" y="22"/>
                    </a:cxn>
                    <a:cxn ang="0">
                      <a:pos x="76" y="19"/>
                    </a:cxn>
                    <a:cxn ang="0">
                      <a:pos x="81" y="16"/>
                    </a:cxn>
                    <a:cxn ang="0">
                      <a:pos x="87" y="11"/>
                    </a:cxn>
                    <a:cxn ang="0">
                      <a:pos x="95" y="8"/>
                    </a:cxn>
                    <a:cxn ang="0">
                      <a:pos x="112" y="0"/>
                    </a:cxn>
                  </a:cxnLst>
                  <a:rect l="0" t="0" r="r" b="b"/>
                  <a:pathLst>
                    <a:path w="141" h="87">
                      <a:moveTo>
                        <a:pt x="30" y="82"/>
                      </a:moveTo>
                      <a:lnTo>
                        <a:pt x="31" y="82"/>
                      </a:lnTo>
                      <a:lnTo>
                        <a:pt x="30" y="84"/>
                      </a:lnTo>
                      <a:lnTo>
                        <a:pt x="30" y="82"/>
                      </a:lnTo>
                      <a:close/>
                      <a:moveTo>
                        <a:pt x="0" y="81"/>
                      </a:moveTo>
                      <a:lnTo>
                        <a:pt x="2" y="82"/>
                      </a:lnTo>
                      <a:lnTo>
                        <a:pt x="0" y="82"/>
                      </a:lnTo>
                      <a:lnTo>
                        <a:pt x="0" y="81"/>
                      </a:lnTo>
                      <a:close/>
                      <a:moveTo>
                        <a:pt x="0" y="78"/>
                      </a:moveTo>
                      <a:lnTo>
                        <a:pt x="2" y="79"/>
                      </a:lnTo>
                      <a:lnTo>
                        <a:pt x="0" y="79"/>
                      </a:lnTo>
                      <a:lnTo>
                        <a:pt x="0" y="78"/>
                      </a:lnTo>
                      <a:close/>
                      <a:moveTo>
                        <a:pt x="8" y="73"/>
                      </a:moveTo>
                      <a:lnTo>
                        <a:pt x="9" y="75"/>
                      </a:lnTo>
                      <a:lnTo>
                        <a:pt x="8" y="75"/>
                      </a:lnTo>
                      <a:lnTo>
                        <a:pt x="8" y="73"/>
                      </a:lnTo>
                      <a:close/>
                      <a:moveTo>
                        <a:pt x="17" y="68"/>
                      </a:moveTo>
                      <a:lnTo>
                        <a:pt x="19" y="68"/>
                      </a:lnTo>
                      <a:lnTo>
                        <a:pt x="19" y="70"/>
                      </a:lnTo>
                      <a:lnTo>
                        <a:pt x="17" y="70"/>
                      </a:lnTo>
                      <a:lnTo>
                        <a:pt x="17" y="68"/>
                      </a:lnTo>
                      <a:close/>
                      <a:moveTo>
                        <a:pt x="23" y="64"/>
                      </a:moveTo>
                      <a:lnTo>
                        <a:pt x="25" y="65"/>
                      </a:lnTo>
                      <a:lnTo>
                        <a:pt x="23" y="65"/>
                      </a:lnTo>
                      <a:lnTo>
                        <a:pt x="23" y="64"/>
                      </a:lnTo>
                      <a:close/>
                      <a:moveTo>
                        <a:pt x="31" y="58"/>
                      </a:moveTo>
                      <a:lnTo>
                        <a:pt x="33" y="58"/>
                      </a:lnTo>
                      <a:lnTo>
                        <a:pt x="33" y="59"/>
                      </a:lnTo>
                      <a:lnTo>
                        <a:pt x="31" y="58"/>
                      </a:lnTo>
                      <a:close/>
                      <a:moveTo>
                        <a:pt x="23" y="58"/>
                      </a:moveTo>
                      <a:lnTo>
                        <a:pt x="25" y="58"/>
                      </a:lnTo>
                      <a:lnTo>
                        <a:pt x="25" y="59"/>
                      </a:lnTo>
                      <a:lnTo>
                        <a:pt x="23" y="59"/>
                      </a:lnTo>
                      <a:lnTo>
                        <a:pt x="23" y="58"/>
                      </a:lnTo>
                      <a:close/>
                      <a:moveTo>
                        <a:pt x="91" y="53"/>
                      </a:moveTo>
                      <a:lnTo>
                        <a:pt x="93" y="53"/>
                      </a:lnTo>
                      <a:lnTo>
                        <a:pt x="93" y="54"/>
                      </a:lnTo>
                      <a:lnTo>
                        <a:pt x="91" y="53"/>
                      </a:lnTo>
                      <a:close/>
                      <a:moveTo>
                        <a:pt x="34" y="50"/>
                      </a:moveTo>
                      <a:lnTo>
                        <a:pt x="36" y="50"/>
                      </a:lnTo>
                      <a:lnTo>
                        <a:pt x="34" y="51"/>
                      </a:lnTo>
                      <a:lnTo>
                        <a:pt x="34" y="50"/>
                      </a:lnTo>
                      <a:close/>
                      <a:moveTo>
                        <a:pt x="68" y="23"/>
                      </a:moveTo>
                      <a:lnTo>
                        <a:pt x="70" y="23"/>
                      </a:lnTo>
                      <a:lnTo>
                        <a:pt x="70" y="25"/>
                      </a:lnTo>
                      <a:lnTo>
                        <a:pt x="68" y="25"/>
                      </a:lnTo>
                      <a:lnTo>
                        <a:pt x="68" y="23"/>
                      </a:lnTo>
                      <a:close/>
                      <a:moveTo>
                        <a:pt x="112" y="0"/>
                      </a:moveTo>
                      <a:lnTo>
                        <a:pt x="116" y="0"/>
                      </a:lnTo>
                      <a:lnTo>
                        <a:pt x="116" y="2"/>
                      </a:lnTo>
                      <a:lnTo>
                        <a:pt x="121" y="2"/>
                      </a:lnTo>
                      <a:lnTo>
                        <a:pt x="122" y="3"/>
                      </a:lnTo>
                      <a:lnTo>
                        <a:pt x="126" y="5"/>
                      </a:lnTo>
                      <a:lnTo>
                        <a:pt x="127" y="5"/>
                      </a:lnTo>
                      <a:lnTo>
                        <a:pt x="127" y="6"/>
                      </a:lnTo>
                      <a:lnTo>
                        <a:pt x="130" y="6"/>
                      </a:lnTo>
                      <a:lnTo>
                        <a:pt x="132" y="5"/>
                      </a:lnTo>
                      <a:lnTo>
                        <a:pt x="132" y="8"/>
                      </a:lnTo>
                      <a:lnTo>
                        <a:pt x="133" y="6"/>
                      </a:lnTo>
                      <a:lnTo>
                        <a:pt x="133" y="8"/>
                      </a:lnTo>
                      <a:lnTo>
                        <a:pt x="135" y="6"/>
                      </a:lnTo>
                      <a:lnTo>
                        <a:pt x="135" y="8"/>
                      </a:lnTo>
                      <a:lnTo>
                        <a:pt x="138" y="11"/>
                      </a:lnTo>
                      <a:lnTo>
                        <a:pt x="138" y="9"/>
                      </a:lnTo>
                      <a:lnTo>
                        <a:pt x="136" y="8"/>
                      </a:lnTo>
                      <a:lnTo>
                        <a:pt x="138" y="8"/>
                      </a:lnTo>
                      <a:lnTo>
                        <a:pt x="140" y="11"/>
                      </a:lnTo>
                      <a:lnTo>
                        <a:pt x="141" y="13"/>
                      </a:lnTo>
                      <a:lnTo>
                        <a:pt x="141" y="20"/>
                      </a:lnTo>
                      <a:lnTo>
                        <a:pt x="140" y="25"/>
                      </a:lnTo>
                      <a:lnTo>
                        <a:pt x="136" y="28"/>
                      </a:lnTo>
                      <a:lnTo>
                        <a:pt x="132" y="31"/>
                      </a:lnTo>
                      <a:lnTo>
                        <a:pt x="129" y="34"/>
                      </a:lnTo>
                      <a:lnTo>
                        <a:pt x="124" y="36"/>
                      </a:lnTo>
                      <a:lnTo>
                        <a:pt x="122" y="37"/>
                      </a:lnTo>
                      <a:lnTo>
                        <a:pt x="121" y="37"/>
                      </a:lnTo>
                      <a:lnTo>
                        <a:pt x="119" y="36"/>
                      </a:lnTo>
                      <a:lnTo>
                        <a:pt x="119" y="37"/>
                      </a:lnTo>
                      <a:lnTo>
                        <a:pt x="118" y="37"/>
                      </a:lnTo>
                      <a:lnTo>
                        <a:pt x="118" y="39"/>
                      </a:lnTo>
                      <a:lnTo>
                        <a:pt x="116" y="37"/>
                      </a:lnTo>
                      <a:lnTo>
                        <a:pt x="116" y="39"/>
                      </a:lnTo>
                      <a:lnTo>
                        <a:pt x="113" y="42"/>
                      </a:lnTo>
                      <a:lnTo>
                        <a:pt x="113" y="44"/>
                      </a:lnTo>
                      <a:lnTo>
                        <a:pt x="112" y="42"/>
                      </a:lnTo>
                      <a:lnTo>
                        <a:pt x="109" y="42"/>
                      </a:lnTo>
                      <a:lnTo>
                        <a:pt x="109" y="44"/>
                      </a:lnTo>
                      <a:lnTo>
                        <a:pt x="107" y="42"/>
                      </a:lnTo>
                      <a:lnTo>
                        <a:pt x="107" y="45"/>
                      </a:lnTo>
                      <a:lnTo>
                        <a:pt x="105" y="45"/>
                      </a:lnTo>
                      <a:lnTo>
                        <a:pt x="105" y="47"/>
                      </a:lnTo>
                      <a:lnTo>
                        <a:pt x="101" y="47"/>
                      </a:lnTo>
                      <a:lnTo>
                        <a:pt x="101" y="48"/>
                      </a:lnTo>
                      <a:lnTo>
                        <a:pt x="99" y="48"/>
                      </a:lnTo>
                      <a:lnTo>
                        <a:pt x="99" y="51"/>
                      </a:lnTo>
                      <a:lnTo>
                        <a:pt x="91" y="51"/>
                      </a:lnTo>
                      <a:lnTo>
                        <a:pt x="91" y="56"/>
                      </a:lnTo>
                      <a:lnTo>
                        <a:pt x="90" y="54"/>
                      </a:lnTo>
                      <a:lnTo>
                        <a:pt x="88" y="54"/>
                      </a:lnTo>
                      <a:lnTo>
                        <a:pt x="90" y="56"/>
                      </a:lnTo>
                      <a:lnTo>
                        <a:pt x="88" y="56"/>
                      </a:lnTo>
                      <a:lnTo>
                        <a:pt x="88" y="58"/>
                      </a:lnTo>
                      <a:lnTo>
                        <a:pt x="87" y="56"/>
                      </a:lnTo>
                      <a:lnTo>
                        <a:pt x="87" y="54"/>
                      </a:lnTo>
                      <a:lnTo>
                        <a:pt x="85" y="54"/>
                      </a:lnTo>
                      <a:lnTo>
                        <a:pt x="85" y="56"/>
                      </a:lnTo>
                      <a:lnTo>
                        <a:pt x="87" y="58"/>
                      </a:lnTo>
                      <a:lnTo>
                        <a:pt x="85" y="58"/>
                      </a:lnTo>
                      <a:lnTo>
                        <a:pt x="85" y="59"/>
                      </a:lnTo>
                      <a:lnTo>
                        <a:pt x="84" y="58"/>
                      </a:lnTo>
                      <a:lnTo>
                        <a:pt x="84" y="61"/>
                      </a:lnTo>
                      <a:lnTo>
                        <a:pt x="82" y="61"/>
                      </a:lnTo>
                      <a:lnTo>
                        <a:pt x="82" y="59"/>
                      </a:lnTo>
                      <a:lnTo>
                        <a:pt x="81" y="59"/>
                      </a:lnTo>
                      <a:lnTo>
                        <a:pt x="81" y="61"/>
                      </a:lnTo>
                      <a:lnTo>
                        <a:pt x="79" y="61"/>
                      </a:lnTo>
                      <a:lnTo>
                        <a:pt x="79" y="62"/>
                      </a:lnTo>
                      <a:lnTo>
                        <a:pt x="81" y="64"/>
                      </a:lnTo>
                      <a:lnTo>
                        <a:pt x="79" y="65"/>
                      </a:lnTo>
                      <a:lnTo>
                        <a:pt x="71" y="65"/>
                      </a:lnTo>
                      <a:lnTo>
                        <a:pt x="70" y="67"/>
                      </a:lnTo>
                      <a:lnTo>
                        <a:pt x="68" y="67"/>
                      </a:lnTo>
                      <a:lnTo>
                        <a:pt x="68" y="70"/>
                      </a:lnTo>
                      <a:lnTo>
                        <a:pt x="67" y="68"/>
                      </a:lnTo>
                      <a:lnTo>
                        <a:pt x="67" y="70"/>
                      </a:lnTo>
                      <a:lnTo>
                        <a:pt x="65" y="70"/>
                      </a:lnTo>
                      <a:lnTo>
                        <a:pt x="64" y="72"/>
                      </a:lnTo>
                      <a:lnTo>
                        <a:pt x="62" y="72"/>
                      </a:lnTo>
                      <a:lnTo>
                        <a:pt x="62" y="73"/>
                      </a:lnTo>
                      <a:lnTo>
                        <a:pt x="56" y="73"/>
                      </a:lnTo>
                      <a:lnTo>
                        <a:pt x="56" y="72"/>
                      </a:lnTo>
                      <a:lnTo>
                        <a:pt x="54" y="72"/>
                      </a:lnTo>
                      <a:lnTo>
                        <a:pt x="56" y="73"/>
                      </a:lnTo>
                      <a:lnTo>
                        <a:pt x="53" y="73"/>
                      </a:lnTo>
                      <a:lnTo>
                        <a:pt x="53" y="76"/>
                      </a:lnTo>
                      <a:lnTo>
                        <a:pt x="50" y="76"/>
                      </a:lnTo>
                      <a:lnTo>
                        <a:pt x="48" y="75"/>
                      </a:lnTo>
                      <a:lnTo>
                        <a:pt x="48" y="76"/>
                      </a:lnTo>
                      <a:lnTo>
                        <a:pt x="47" y="76"/>
                      </a:lnTo>
                      <a:lnTo>
                        <a:pt x="47" y="78"/>
                      </a:lnTo>
                      <a:lnTo>
                        <a:pt x="45" y="76"/>
                      </a:lnTo>
                      <a:lnTo>
                        <a:pt x="45" y="79"/>
                      </a:lnTo>
                      <a:lnTo>
                        <a:pt x="42" y="79"/>
                      </a:lnTo>
                      <a:lnTo>
                        <a:pt x="42" y="81"/>
                      </a:lnTo>
                      <a:lnTo>
                        <a:pt x="31" y="81"/>
                      </a:lnTo>
                      <a:lnTo>
                        <a:pt x="31" y="82"/>
                      </a:lnTo>
                      <a:lnTo>
                        <a:pt x="30" y="81"/>
                      </a:lnTo>
                      <a:lnTo>
                        <a:pt x="30" y="82"/>
                      </a:lnTo>
                      <a:lnTo>
                        <a:pt x="26" y="82"/>
                      </a:lnTo>
                      <a:lnTo>
                        <a:pt x="26" y="84"/>
                      </a:lnTo>
                      <a:lnTo>
                        <a:pt x="25" y="84"/>
                      </a:lnTo>
                      <a:lnTo>
                        <a:pt x="23" y="82"/>
                      </a:lnTo>
                      <a:lnTo>
                        <a:pt x="23" y="84"/>
                      </a:lnTo>
                      <a:lnTo>
                        <a:pt x="22" y="84"/>
                      </a:lnTo>
                      <a:lnTo>
                        <a:pt x="19" y="87"/>
                      </a:lnTo>
                      <a:lnTo>
                        <a:pt x="17" y="87"/>
                      </a:lnTo>
                      <a:lnTo>
                        <a:pt x="16" y="85"/>
                      </a:lnTo>
                      <a:lnTo>
                        <a:pt x="14" y="85"/>
                      </a:lnTo>
                      <a:lnTo>
                        <a:pt x="14" y="87"/>
                      </a:lnTo>
                      <a:lnTo>
                        <a:pt x="12" y="85"/>
                      </a:lnTo>
                      <a:lnTo>
                        <a:pt x="12" y="87"/>
                      </a:lnTo>
                      <a:lnTo>
                        <a:pt x="11" y="85"/>
                      </a:lnTo>
                      <a:lnTo>
                        <a:pt x="9" y="85"/>
                      </a:lnTo>
                      <a:lnTo>
                        <a:pt x="8" y="84"/>
                      </a:lnTo>
                      <a:lnTo>
                        <a:pt x="6" y="84"/>
                      </a:lnTo>
                      <a:lnTo>
                        <a:pt x="5" y="82"/>
                      </a:lnTo>
                      <a:lnTo>
                        <a:pt x="6" y="85"/>
                      </a:lnTo>
                      <a:lnTo>
                        <a:pt x="5" y="85"/>
                      </a:lnTo>
                      <a:lnTo>
                        <a:pt x="5" y="84"/>
                      </a:lnTo>
                      <a:lnTo>
                        <a:pt x="3" y="84"/>
                      </a:lnTo>
                      <a:lnTo>
                        <a:pt x="2" y="82"/>
                      </a:lnTo>
                      <a:lnTo>
                        <a:pt x="2" y="78"/>
                      </a:lnTo>
                      <a:lnTo>
                        <a:pt x="3" y="79"/>
                      </a:lnTo>
                      <a:lnTo>
                        <a:pt x="3" y="81"/>
                      </a:lnTo>
                      <a:lnTo>
                        <a:pt x="5" y="81"/>
                      </a:lnTo>
                      <a:lnTo>
                        <a:pt x="5" y="78"/>
                      </a:lnTo>
                      <a:lnTo>
                        <a:pt x="6" y="79"/>
                      </a:lnTo>
                      <a:lnTo>
                        <a:pt x="6" y="78"/>
                      </a:lnTo>
                      <a:lnTo>
                        <a:pt x="8" y="78"/>
                      </a:lnTo>
                      <a:lnTo>
                        <a:pt x="8" y="76"/>
                      </a:lnTo>
                      <a:lnTo>
                        <a:pt x="9" y="78"/>
                      </a:lnTo>
                      <a:lnTo>
                        <a:pt x="9" y="76"/>
                      </a:lnTo>
                      <a:lnTo>
                        <a:pt x="11" y="76"/>
                      </a:lnTo>
                      <a:lnTo>
                        <a:pt x="11" y="72"/>
                      </a:lnTo>
                      <a:lnTo>
                        <a:pt x="12" y="72"/>
                      </a:lnTo>
                      <a:lnTo>
                        <a:pt x="12" y="73"/>
                      </a:lnTo>
                      <a:lnTo>
                        <a:pt x="14" y="75"/>
                      </a:lnTo>
                      <a:lnTo>
                        <a:pt x="14" y="76"/>
                      </a:lnTo>
                      <a:lnTo>
                        <a:pt x="16" y="76"/>
                      </a:lnTo>
                      <a:lnTo>
                        <a:pt x="16" y="75"/>
                      </a:lnTo>
                      <a:lnTo>
                        <a:pt x="14" y="75"/>
                      </a:lnTo>
                      <a:lnTo>
                        <a:pt x="14" y="73"/>
                      </a:lnTo>
                      <a:lnTo>
                        <a:pt x="16" y="73"/>
                      </a:lnTo>
                      <a:lnTo>
                        <a:pt x="14" y="72"/>
                      </a:lnTo>
                      <a:lnTo>
                        <a:pt x="14" y="70"/>
                      </a:lnTo>
                      <a:lnTo>
                        <a:pt x="16" y="70"/>
                      </a:lnTo>
                      <a:lnTo>
                        <a:pt x="14" y="68"/>
                      </a:lnTo>
                      <a:lnTo>
                        <a:pt x="16" y="68"/>
                      </a:lnTo>
                      <a:lnTo>
                        <a:pt x="17" y="70"/>
                      </a:lnTo>
                      <a:lnTo>
                        <a:pt x="17" y="72"/>
                      </a:lnTo>
                      <a:lnTo>
                        <a:pt x="19" y="72"/>
                      </a:lnTo>
                      <a:lnTo>
                        <a:pt x="19" y="70"/>
                      </a:lnTo>
                      <a:lnTo>
                        <a:pt x="20" y="70"/>
                      </a:lnTo>
                      <a:lnTo>
                        <a:pt x="20" y="68"/>
                      </a:lnTo>
                      <a:lnTo>
                        <a:pt x="22" y="70"/>
                      </a:lnTo>
                      <a:lnTo>
                        <a:pt x="22" y="65"/>
                      </a:lnTo>
                      <a:lnTo>
                        <a:pt x="23" y="67"/>
                      </a:lnTo>
                      <a:lnTo>
                        <a:pt x="25" y="67"/>
                      </a:lnTo>
                      <a:lnTo>
                        <a:pt x="25" y="65"/>
                      </a:lnTo>
                      <a:lnTo>
                        <a:pt x="26" y="65"/>
                      </a:lnTo>
                      <a:lnTo>
                        <a:pt x="26" y="64"/>
                      </a:lnTo>
                      <a:lnTo>
                        <a:pt x="25" y="62"/>
                      </a:lnTo>
                      <a:lnTo>
                        <a:pt x="25" y="59"/>
                      </a:lnTo>
                      <a:lnTo>
                        <a:pt x="26" y="59"/>
                      </a:lnTo>
                      <a:lnTo>
                        <a:pt x="26" y="61"/>
                      </a:lnTo>
                      <a:lnTo>
                        <a:pt x="28" y="62"/>
                      </a:lnTo>
                      <a:lnTo>
                        <a:pt x="30" y="62"/>
                      </a:lnTo>
                      <a:lnTo>
                        <a:pt x="28" y="61"/>
                      </a:lnTo>
                      <a:lnTo>
                        <a:pt x="30" y="61"/>
                      </a:lnTo>
                      <a:lnTo>
                        <a:pt x="31" y="62"/>
                      </a:lnTo>
                      <a:lnTo>
                        <a:pt x="31" y="59"/>
                      </a:lnTo>
                      <a:lnTo>
                        <a:pt x="34" y="59"/>
                      </a:lnTo>
                      <a:lnTo>
                        <a:pt x="34" y="56"/>
                      </a:lnTo>
                      <a:lnTo>
                        <a:pt x="33" y="54"/>
                      </a:lnTo>
                      <a:lnTo>
                        <a:pt x="36" y="54"/>
                      </a:lnTo>
                      <a:lnTo>
                        <a:pt x="36" y="50"/>
                      </a:lnTo>
                      <a:lnTo>
                        <a:pt x="37" y="51"/>
                      </a:lnTo>
                      <a:lnTo>
                        <a:pt x="39" y="51"/>
                      </a:lnTo>
                      <a:lnTo>
                        <a:pt x="40" y="53"/>
                      </a:lnTo>
                      <a:lnTo>
                        <a:pt x="40" y="51"/>
                      </a:lnTo>
                      <a:lnTo>
                        <a:pt x="42" y="53"/>
                      </a:lnTo>
                      <a:lnTo>
                        <a:pt x="43" y="53"/>
                      </a:lnTo>
                      <a:lnTo>
                        <a:pt x="43" y="51"/>
                      </a:lnTo>
                      <a:lnTo>
                        <a:pt x="42" y="50"/>
                      </a:lnTo>
                      <a:lnTo>
                        <a:pt x="43" y="50"/>
                      </a:lnTo>
                      <a:lnTo>
                        <a:pt x="45" y="53"/>
                      </a:lnTo>
                      <a:lnTo>
                        <a:pt x="45" y="50"/>
                      </a:lnTo>
                      <a:lnTo>
                        <a:pt x="43" y="50"/>
                      </a:lnTo>
                      <a:lnTo>
                        <a:pt x="43" y="48"/>
                      </a:lnTo>
                      <a:lnTo>
                        <a:pt x="47" y="48"/>
                      </a:lnTo>
                      <a:lnTo>
                        <a:pt x="47" y="47"/>
                      </a:lnTo>
                      <a:lnTo>
                        <a:pt x="45" y="47"/>
                      </a:lnTo>
                      <a:lnTo>
                        <a:pt x="45" y="45"/>
                      </a:lnTo>
                      <a:lnTo>
                        <a:pt x="48" y="45"/>
                      </a:lnTo>
                      <a:lnTo>
                        <a:pt x="48" y="44"/>
                      </a:lnTo>
                      <a:lnTo>
                        <a:pt x="50" y="44"/>
                      </a:lnTo>
                      <a:lnTo>
                        <a:pt x="50" y="40"/>
                      </a:lnTo>
                      <a:lnTo>
                        <a:pt x="48" y="40"/>
                      </a:lnTo>
                      <a:lnTo>
                        <a:pt x="48" y="39"/>
                      </a:lnTo>
                      <a:lnTo>
                        <a:pt x="50" y="39"/>
                      </a:lnTo>
                      <a:lnTo>
                        <a:pt x="50" y="37"/>
                      </a:lnTo>
                      <a:lnTo>
                        <a:pt x="48" y="36"/>
                      </a:lnTo>
                      <a:lnTo>
                        <a:pt x="48" y="34"/>
                      </a:lnTo>
                      <a:lnTo>
                        <a:pt x="50" y="34"/>
                      </a:lnTo>
                      <a:lnTo>
                        <a:pt x="51" y="33"/>
                      </a:lnTo>
                      <a:lnTo>
                        <a:pt x="51" y="34"/>
                      </a:lnTo>
                      <a:lnTo>
                        <a:pt x="53" y="34"/>
                      </a:lnTo>
                      <a:lnTo>
                        <a:pt x="54" y="36"/>
                      </a:lnTo>
                      <a:lnTo>
                        <a:pt x="54" y="33"/>
                      </a:lnTo>
                      <a:lnTo>
                        <a:pt x="59" y="28"/>
                      </a:lnTo>
                      <a:lnTo>
                        <a:pt x="61" y="28"/>
                      </a:lnTo>
                      <a:lnTo>
                        <a:pt x="61" y="30"/>
                      </a:lnTo>
                      <a:lnTo>
                        <a:pt x="62" y="28"/>
                      </a:lnTo>
                      <a:lnTo>
                        <a:pt x="67" y="28"/>
                      </a:lnTo>
                      <a:lnTo>
                        <a:pt x="67" y="27"/>
                      </a:lnTo>
                      <a:lnTo>
                        <a:pt x="68" y="25"/>
                      </a:lnTo>
                      <a:lnTo>
                        <a:pt x="70" y="27"/>
                      </a:lnTo>
                      <a:lnTo>
                        <a:pt x="70" y="25"/>
                      </a:lnTo>
                      <a:lnTo>
                        <a:pt x="71" y="25"/>
                      </a:lnTo>
                      <a:lnTo>
                        <a:pt x="71" y="22"/>
                      </a:lnTo>
                      <a:lnTo>
                        <a:pt x="73" y="22"/>
                      </a:lnTo>
                      <a:lnTo>
                        <a:pt x="74" y="23"/>
                      </a:lnTo>
                      <a:lnTo>
                        <a:pt x="74" y="20"/>
                      </a:lnTo>
                      <a:lnTo>
                        <a:pt x="76" y="20"/>
                      </a:lnTo>
                      <a:lnTo>
                        <a:pt x="76" y="19"/>
                      </a:lnTo>
                      <a:lnTo>
                        <a:pt x="78" y="17"/>
                      </a:lnTo>
                      <a:lnTo>
                        <a:pt x="79" y="17"/>
                      </a:lnTo>
                      <a:lnTo>
                        <a:pt x="79" y="19"/>
                      </a:lnTo>
                      <a:lnTo>
                        <a:pt x="81" y="19"/>
                      </a:lnTo>
                      <a:lnTo>
                        <a:pt x="81" y="16"/>
                      </a:lnTo>
                      <a:lnTo>
                        <a:pt x="84" y="16"/>
                      </a:lnTo>
                      <a:lnTo>
                        <a:pt x="84" y="14"/>
                      </a:lnTo>
                      <a:lnTo>
                        <a:pt x="85" y="14"/>
                      </a:lnTo>
                      <a:lnTo>
                        <a:pt x="85" y="13"/>
                      </a:lnTo>
                      <a:lnTo>
                        <a:pt x="87" y="11"/>
                      </a:lnTo>
                      <a:lnTo>
                        <a:pt x="91" y="11"/>
                      </a:lnTo>
                      <a:lnTo>
                        <a:pt x="91" y="9"/>
                      </a:lnTo>
                      <a:lnTo>
                        <a:pt x="93" y="11"/>
                      </a:lnTo>
                      <a:lnTo>
                        <a:pt x="93" y="9"/>
                      </a:lnTo>
                      <a:lnTo>
                        <a:pt x="95" y="8"/>
                      </a:lnTo>
                      <a:lnTo>
                        <a:pt x="98" y="6"/>
                      </a:lnTo>
                      <a:lnTo>
                        <a:pt x="101" y="3"/>
                      </a:lnTo>
                      <a:lnTo>
                        <a:pt x="110" y="3"/>
                      </a:lnTo>
                      <a:lnTo>
                        <a:pt x="110" y="2"/>
                      </a:lnTo>
                      <a:lnTo>
                        <a:pt x="112"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sp>
          <p:nvSpPr>
            <p:cNvPr id="10" name="TextBox 9">
              <a:extLst>
                <a:ext uri="{FF2B5EF4-FFF2-40B4-BE49-F238E27FC236}">
                  <a16:creationId xmlns:a16="http://schemas.microsoft.com/office/drawing/2014/main" id="{1B926C8F-7B39-46BA-9550-FEC1E5918490}"/>
                </a:ext>
              </a:extLst>
            </p:cNvPr>
            <p:cNvSpPr txBox="1"/>
            <p:nvPr/>
          </p:nvSpPr>
          <p:spPr>
            <a:xfrm>
              <a:off x="3827462" y="4953000"/>
              <a:ext cx="868251"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OData</a:t>
              </a:r>
            </a:p>
          </p:txBody>
        </p:sp>
        <p:sp>
          <p:nvSpPr>
            <p:cNvPr id="11" name="TextBox 10">
              <a:extLst>
                <a:ext uri="{FF2B5EF4-FFF2-40B4-BE49-F238E27FC236}">
                  <a16:creationId xmlns:a16="http://schemas.microsoft.com/office/drawing/2014/main" id="{3D5EE0FB-7124-416A-93D9-81CED14C2DD2}"/>
                </a:ext>
              </a:extLst>
            </p:cNvPr>
            <p:cNvSpPr txBox="1"/>
            <p:nvPr/>
          </p:nvSpPr>
          <p:spPr>
            <a:xfrm>
              <a:off x="4781550" y="4953000"/>
              <a:ext cx="815947"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JSON</a:t>
              </a:r>
            </a:p>
          </p:txBody>
        </p:sp>
        <p:sp>
          <p:nvSpPr>
            <p:cNvPr id="12" name="TextBox 11">
              <a:extLst>
                <a:ext uri="{FF2B5EF4-FFF2-40B4-BE49-F238E27FC236}">
                  <a16:creationId xmlns:a16="http://schemas.microsoft.com/office/drawing/2014/main" id="{171CA5BC-A3B6-4EF6-8581-087B06C86F44}"/>
                </a:ext>
              </a:extLst>
            </p:cNvPr>
            <p:cNvSpPr txBox="1"/>
            <p:nvPr/>
          </p:nvSpPr>
          <p:spPr>
            <a:xfrm>
              <a:off x="5792788" y="4953000"/>
              <a:ext cx="672110"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XML</a:t>
              </a:r>
            </a:p>
          </p:txBody>
        </p:sp>
        <p:sp>
          <p:nvSpPr>
            <p:cNvPr id="13" name="TextBox 12">
              <a:extLst>
                <a:ext uri="{FF2B5EF4-FFF2-40B4-BE49-F238E27FC236}">
                  <a16:creationId xmlns:a16="http://schemas.microsoft.com/office/drawing/2014/main" id="{35930C1E-F5AC-4979-8A4A-F210B5572972}"/>
                </a:ext>
              </a:extLst>
            </p:cNvPr>
            <p:cNvSpPr txBox="1"/>
            <p:nvPr/>
          </p:nvSpPr>
          <p:spPr>
            <a:xfrm>
              <a:off x="6708776" y="4953000"/>
              <a:ext cx="1195153"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Resource</a:t>
              </a:r>
            </a:p>
          </p:txBody>
        </p:sp>
        <p:sp>
          <p:nvSpPr>
            <p:cNvPr id="14" name="TextBox 13">
              <a:extLst>
                <a:ext uri="{FF2B5EF4-FFF2-40B4-BE49-F238E27FC236}">
                  <a16:creationId xmlns:a16="http://schemas.microsoft.com/office/drawing/2014/main" id="{1AF1C075-9FC2-44F6-85EF-87A03FE9F71F}"/>
                </a:ext>
              </a:extLst>
            </p:cNvPr>
            <p:cNvSpPr txBox="1"/>
            <p:nvPr/>
          </p:nvSpPr>
          <p:spPr>
            <a:xfrm>
              <a:off x="2894012" y="428625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20</a:t>
              </a:r>
              <a:endParaRPr lang="en-US" sz="1800" dirty="0">
                <a:solidFill>
                  <a:schemeClr val="bg1"/>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25FDD2EA-C793-4470-B9F0-55C8A53F7D0E}"/>
                </a:ext>
              </a:extLst>
            </p:cNvPr>
            <p:cNvSpPr txBox="1"/>
            <p:nvPr/>
          </p:nvSpPr>
          <p:spPr>
            <a:xfrm>
              <a:off x="2894012" y="3614736"/>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40</a:t>
              </a:r>
              <a:endParaRPr lang="en-US" sz="1800" dirty="0">
                <a:solidFill>
                  <a:schemeClr val="bg1"/>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3E4669C0-FF40-4346-9F25-632FBB1E2781}"/>
                </a:ext>
              </a:extLst>
            </p:cNvPr>
            <p:cNvSpPr txBox="1"/>
            <p:nvPr/>
          </p:nvSpPr>
          <p:spPr>
            <a:xfrm>
              <a:off x="2894012" y="2943224"/>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60</a:t>
              </a:r>
              <a:endParaRPr lang="en-US" sz="1800" dirty="0">
                <a:solidFill>
                  <a:schemeClr val="bg1"/>
                </a:solidFill>
                <a:latin typeface="Arial" pitchFamily="34" charset="0"/>
                <a:cs typeface="Arial" pitchFamily="34" charset="0"/>
              </a:endParaRPr>
            </a:p>
          </p:txBody>
        </p:sp>
        <p:sp>
          <p:nvSpPr>
            <p:cNvPr id="17" name="TextBox 16">
              <a:extLst>
                <a:ext uri="{FF2B5EF4-FFF2-40B4-BE49-F238E27FC236}">
                  <a16:creationId xmlns:a16="http://schemas.microsoft.com/office/drawing/2014/main" id="{4289206E-D97C-45D1-BF83-367D2D612086}"/>
                </a:ext>
              </a:extLst>
            </p:cNvPr>
            <p:cNvSpPr txBox="1"/>
            <p:nvPr/>
          </p:nvSpPr>
          <p:spPr>
            <a:xfrm>
              <a:off x="2894012" y="227171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80</a:t>
              </a:r>
              <a:endParaRPr lang="en-US" sz="1800" dirty="0">
                <a:solidFill>
                  <a:schemeClr val="bg1"/>
                </a:solidFill>
                <a:latin typeface="Arial" pitchFamily="34" charset="0"/>
                <a:cs typeface="Arial" pitchFamily="34" charset="0"/>
              </a:endParaRPr>
            </a:p>
          </p:txBody>
        </p:sp>
        <p:sp>
          <p:nvSpPr>
            <p:cNvPr id="18" name="TextBox 17">
              <a:extLst>
                <a:ext uri="{FF2B5EF4-FFF2-40B4-BE49-F238E27FC236}">
                  <a16:creationId xmlns:a16="http://schemas.microsoft.com/office/drawing/2014/main" id="{8433DA29-1839-467B-A020-7CE6D04CEDF1}"/>
                </a:ext>
              </a:extLst>
            </p:cNvPr>
            <p:cNvSpPr txBox="1"/>
            <p:nvPr/>
          </p:nvSpPr>
          <p:spPr>
            <a:xfrm>
              <a:off x="2894012" y="1600200"/>
              <a:ext cx="49231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100</a:t>
              </a:r>
            </a:p>
          </p:txBody>
        </p:sp>
      </p:grpSp>
      <p:sp>
        <p:nvSpPr>
          <p:cNvPr id="33" name="TextBox 32">
            <a:extLst>
              <a:ext uri="{FF2B5EF4-FFF2-40B4-BE49-F238E27FC236}">
                <a16:creationId xmlns:a16="http://schemas.microsoft.com/office/drawing/2014/main" id="{26567D3A-61A5-45D4-B55C-030B46458ACF}"/>
              </a:ext>
            </a:extLst>
          </p:cNvPr>
          <p:cNvSpPr txBox="1"/>
          <p:nvPr/>
        </p:nvSpPr>
        <p:spPr>
          <a:xfrm>
            <a:off x="884720" y="4639738"/>
            <a:ext cx="1524934" cy="646331"/>
          </a:xfrm>
          <a:prstGeom prst="rect">
            <a:avLst/>
          </a:prstGeom>
          <a:noFill/>
        </p:spPr>
        <p:txBody>
          <a:bodyPr wrap="square" rtlCol="0">
            <a:spAutoFit/>
          </a:bodyPr>
          <a:lstStyle/>
          <a:p>
            <a:r>
              <a:rPr lang="en-US" dirty="0"/>
              <a:t>Usage in Percentage</a:t>
            </a:r>
          </a:p>
        </p:txBody>
      </p:sp>
      <p:sp>
        <p:nvSpPr>
          <p:cNvPr id="34" name="TextBox 33">
            <a:extLst>
              <a:ext uri="{FF2B5EF4-FFF2-40B4-BE49-F238E27FC236}">
                <a16:creationId xmlns:a16="http://schemas.microsoft.com/office/drawing/2014/main" id="{EA2B8938-64E4-404C-9146-8997E5B918C5}"/>
              </a:ext>
            </a:extLst>
          </p:cNvPr>
          <p:cNvSpPr txBox="1"/>
          <p:nvPr/>
        </p:nvSpPr>
        <p:spPr>
          <a:xfrm>
            <a:off x="8604128" y="5922954"/>
            <a:ext cx="92955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Models</a:t>
            </a:r>
          </a:p>
        </p:txBody>
      </p:sp>
      <p:sp>
        <p:nvSpPr>
          <p:cNvPr id="35" name="TextBox 34">
            <a:extLst>
              <a:ext uri="{FF2B5EF4-FFF2-40B4-BE49-F238E27FC236}">
                <a16:creationId xmlns:a16="http://schemas.microsoft.com/office/drawing/2014/main" id="{FE52111A-3168-41E4-8A1F-C4710703644C}"/>
              </a:ext>
            </a:extLst>
          </p:cNvPr>
          <p:cNvSpPr txBox="1"/>
          <p:nvPr/>
        </p:nvSpPr>
        <p:spPr>
          <a:xfrm>
            <a:off x="2752781" y="3493954"/>
            <a:ext cx="323036"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a:t>
            </a:r>
          </a:p>
        </p:txBody>
      </p:sp>
      <p:sp>
        <p:nvSpPr>
          <p:cNvPr id="36" name="TextBox 35">
            <a:extLst>
              <a:ext uri="{FF2B5EF4-FFF2-40B4-BE49-F238E27FC236}">
                <a16:creationId xmlns:a16="http://schemas.microsoft.com/office/drawing/2014/main" id="{D297BD1A-D2AA-47CC-B4ED-7633426A812B}"/>
              </a:ext>
            </a:extLst>
          </p:cNvPr>
          <p:cNvSpPr txBox="1"/>
          <p:nvPr/>
        </p:nvSpPr>
        <p:spPr>
          <a:xfrm>
            <a:off x="3368378" y="4011501"/>
            <a:ext cx="584462" cy="369332"/>
          </a:xfrm>
          <a:prstGeom prst="rect">
            <a:avLst/>
          </a:prstGeom>
          <a:noFill/>
        </p:spPr>
        <p:txBody>
          <a:bodyPr wrap="square" rtlCol="0">
            <a:spAutoFit/>
          </a:bodyPr>
          <a:lstStyle/>
          <a:p>
            <a:pPr algn="ctr"/>
            <a:r>
              <a:rPr lang="en-US" dirty="0">
                <a:solidFill>
                  <a:srgbClr val="0070C0"/>
                </a:solidFill>
              </a:rPr>
              <a:t>95</a:t>
            </a:r>
          </a:p>
        </p:txBody>
      </p:sp>
      <p:sp>
        <p:nvSpPr>
          <p:cNvPr id="37" name="TextBox 36">
            <a:extLst>
              <a:ext uri="{FF2B5EF4-FFF2-40B4-BE49-F238E27FC236}">
                <a16:creationId xmlns:a16="http://schemas.microsoft.com/office/drawing/2014/main" id="{CA89DB82-911A-4C96-8282-4022FF876E10}"/>
              </a:ext>
            </a:extLst>
          </p:cNvPr>
          <p:cNvSpPr txBox="1"/>
          <p:nvPr/>
        </p:nvSpPr>
        <p:spPr>
          <a:xfrm>
            <a:off x="4333976" y="3786127"/>
            <a:ext cx="584462" cy="369332"/>
          </a:xfrm>
          <a:prstGeom prst="rect">
            <a:avLst/>
          </a:prstGeom>
          <a:noFill/>
        </p:spPr>
        <p:txBody>
          <a:bodyPr wrap="square" rtlCol="0">
            <a:spAutoFit/>
          </a:bodyPr>
          <a:lstStyle/>
          <a:p>
            <a:pPr algn="ctr"/>
            <a:r>
              <a:rPr lang="en-US" dirty="0">
                <a:solidFill>
                  <a:srgbClr val="0070C0"/>
                </a:solidFill>
              </a:rPr>
              <a:t>100</a:t>
            </a:r>
          </a:p>
        </p:txBody>
      </p:sp>
      <p:sp>
        <p:nvSpPr>
          <p:cNvPr id="38" name="TextBox 37">
            <a:extLst>
              <a:ext uri="{FF2B5EF4-FFF2-40B4-BE49-F238E27FC236}">
                <a16:creationId xmlns:a16="http://schemas.microsoft.com/office/drawing/2014/main" id="{7E9E48A3-3D52-448B-B72C-A7318B2D405D}"/>
              </a:ext>
            </a:extLst>
          </p:cNvPr>
          <p:cNvSpPr txBox="1"/>
          <p:nvPr/>
        </p:nvSpPr>
        <p:spPr>
          <a:xfrm>
            <a:off x="5299575" y="4962903"/>
            <a:ext cx="584462" cy="369332"/>
          </a:xfrm>
          <a:prstGeom prst="rect">
            <a:avLst/>
          </a:prstGeom>
          <a:noFill/>
        </p:spPr>
        <p:txBody>
          <a:bodyPr wrap="square" rtlCol="0">
            <a:spAutoFit/>
          </a:bodyPr>
          <a:lstStyle/>
          <a:p>
            <a:pPr algn="ctr"/>
            <a:r>
              <a:rPr lang="en-US" dirty="0">
                <a:solidFill>
                  <a:srgbClr val="0070C0"/>
                </a:solidFill>
              </a:rPr>
              <a:t>40</a:t>
            </a:r>
          </a:p>
        </p:txBody>
      </p:sp>
      <p:sp>
        <p:nvSpPr>
          <p:cNvPr id="39" name="TextBox 38">
            <a:extLst>
              <a:ext uri="{FF2B5EF4-FFF2-40B4-BE49-F238E27FC236}">
                <a16:creationId xmlns:a16="http://schemas.microsoft.com/office/drawing/2014/main" id="{EB412B3D-DA53-4CB1-AC4E-27AC7DEBC721}"/>
              </a:ext>
            </a:extLst>
          </p:cNvPr>
          <p:cNvSpPr txBox="1"/>
          <p:nvPr/>
        </p:nvSpPr>
        <p:spPr>
          <a:xfrm>
            <a:off x="6215777" y="3766325"/>
            <a:ext cx="584462" cy="369332"/>
          </a:xfrm>
          <a:prstGeom prst="rect">
            <a:avLst/>
          </a:prstGeom>
          <a:noFill/>
        </p:spPr>
        <p:txBody>
          <a:bodyPr wrap="square" rtlCol="0">
            <a:spAutoFit/>
          </a:bodyPr>
          <a:lstStyle/>
          <a:p>
            <a:pPr algn="ctr"/>
            <a:r>
              <a:rPr lang="en-US" dirty="0">
                <a:solidFill>
                  <a:srgbClr val="0070C0"/>
                </a:solidFill>
              </a:rPr>
              <a:t>100</a:t>
            </a:r>
          </a:p>
        </p:txBody>
      </p:sp>
      <p:sp>
        <p:nvSpPr>
          <p:cNvPr id="3" name="Right Brace 2">
            <a:extLst>
              <a:ext uri="{FF2B5EF4-FFF2-40B4-BE49-F238E27FC236}">
                <a16:creationId xmlns:a16="http://schemas.microsoft.com/office/drawing/2014/main" id="{16AED202-3271-41DB-90A3-10C7C03734C6}"/>
              </a:ext>
            </a:extLst>
          </p:cNvPr>
          <p:cNvSpPr/>
          <p:nvPr/>
        </p:nvSpPr>
        <p:spPr>
          <a:xfrm>
            <a:off x="2247729" y="1992692"/>
            <a:ext cx="323850" cy="714375"/>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677A6586-2246-4AA3-8061-719A5D631DFE}"/>
              </a:ext>
            </a:extLst>
          </p:cNvPr>
          <p:cNvSpPr txBox="1"/>
          <p:nvPr/>
        </p:nvSpPr>
        <p:spPr>
          <a:xfrm>
            <a:off x="2571579" y="2183303"/>
            <a:ext cx="3876619" cy="369332"/>
          </a:xfrm>
          <a:prstGeom prst="rect">
            <a:avLst/>
          </a:prstGeom>
          <a:noFill/>
        </p:spPr>
        <p:txBody>
          <a:bodyPr wrap="square" rtlCol="0">
            <a:spAutoFit/>
          </a:bodyPr>
          <a:lstStyle/>
          <a:p>
            <a:r>
              <a:rPr lang="en-US" dirty="0"/>
              <a:t>These three are the Client side model</a:t>
            </a:r>
          </a:p>
        </p:txBody>
      </p:sp>
      <p:sp>
        <p:nvSpPr>
          <p:cNvPr id="41" name="Right Brace 40">
            <a:extLst>
              <a:ext uri="{FF2B5EF4-FFF2-40B4-BE49-F238E27FC236}">
                <a16:creationId xmlns:a16="http://schemas.microsoft.com/office/drawing/2014/main" id="{19C5B715-A161-413C-BCC4-414C3CD7F669}"/>
              </a:ext>
            </a:extLst>
          </p:cNvPr>
          <p:cNvSpPr/>
          <p:nvPr/>
        </p:nvSpPr>
        <p:spPr>
          <a:xfrm>
            <a:off x="2266779" y="1354400"/>
            <a:ext cx="266529" cy="382907"/>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4" name="TextBox 43">
            <a:extLst>
              <a:ext uri="{FF2B5EF4-FFF2-40B4-BE49-F238E27FC236}">
                <a16:creationId xmlns:a16="http://schemas.microsoft.com/office/drawing/2014/main" id="{F1AF677A-65F0-493E-944F-074894B2CDF0}"/>
              </a:ext>
            </a:extLst>
          </p:cNvPr>
          <p:cNvSpPr txBox="1"/>
          <p:nvPr/>
        </p:nvSpPr>
        <p:spPr>
          <a:xfrm>
            <a:off x="2601373" y="1354400"/>
            <a:ext cx="1936950" cy="369332"/>
          </a:xfrm>
          <a:prstGeom prst="rect">
            <a:avLst/>
          </a:prstGeom>
          <a:noFill/>
        </p:spPr>
        <p:txBody>
          <a:bodyPr wrap="square" rtlCol="0">
            <a:spAutoFit/>
          </a:bodyPr>
          <a:lstStyle/>
          <a:p>
            <a:r>
              <a:rPr lang="en-US" dirty="0"/>
              <a:t>Server Side Model</a:t>
            </a:r>
          </a:p>
        </p:txBody>
      </p:sp>
    </p:spTree>
    <p:extLst>
      <p:ext uri="{BB962C8B-B14F-4D97-AF65-F5344CB8AC3E}">
        <p14:creationId xmlns:p14="http://schemas.microsoft.com/office/powerpoint/2010/main" val="229867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Model Basics</a:t>
            </a:r>
            <a:endParaRPr lang="en-US" sz="3600" dirty="0">
              <a:latin typeface="Cooper Black" panose="0208090404030B020404" pitchFamily="18" charset="0"/>
            </a:endParaRPr>
          </a:p>
        </p:txBody>
      </p:sp>
      <p:pic>
        <p:nvPicPr>
          <p:cNvPr id="22" name="Picture 21" descr="Icon&#10;&#10;Description automatically generated">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1213453" cy="5866350"/>
          </a:xfrm>
          <a:prstGeom prst="rect">
            <a:avLst/>
          </a:prstGeom>
          <a:noFill/>
        </p:spPr>
        <p:txBody>
          <a:bodyPr wrap="square" rtlCol="0">
            <a:spAutoFit/>
          </a:bodyPr>
          <a:lstStyle/>
          <a:p>
            <a:pPr algn="just">
              <a:lnSpc>
                <a:spcPct val="150000"/>
              </a:lnSpc>
            </a:pPr>
            <a:r>
              <a:rPr lang="en-US" dirty="0"/>
              <a:t>All the models in SAP UI5 are characterized in two different parts:</a:t>
            </a:r>
          </a:p>
          <a:p>
            <a:pPr marL="342900" indent="-342900" algn="just">
              <a:lnSpc>
                <a:spcPct val="150000"/>
              </a:lnSpc>
              <a:buAutoNum type="arabicPeriod"/>
            </a:pPr>
            <a:r>
              <a:rPr lang="en-US" dirty="0"/>
              <a:t>Client-Side Model: - </a:t>
            </a:r>
          </a:p>
          <a:p>
            <a:pPr marL="742950" lvl="1" indent="-285750" algn="just">
              <a:lnSpc>
                <a:spcPct val="150000"/>
              </a:lnSpc>
              <a:buFontTx/>
              <a:buChar char="-"/>
            </a:pPr>
            <a:r>
              <a:rPr lang="en-US" sz="1800" dirty="0"/>
              <a:t>Client Side Model are the models which keeps the data in the browser (client side), when app starts all the data will be loaded in one shot to the browser and kept there.</a:t>
            </a:r>
          </a:p>
          <a:p>
            <a:pPr marL="742950" lvl="1" indent="-285750" algn="just">
              <a:lnSpc>
                <a:spcPct val="150000"/>
              </a:lnSpc>
              <a:buFontTx/>
              <a:buChar char="-"/>
            </a:pPr>
            <a:r>
              <a:rPr lang="en-US" sz="1800" dirty="0"/>
              <a:t>These models are used when the dataset is small and we want to manipulate data locally. </a:t>
            </a:r>
          </a:p>
          <a:p>
            <a:pPr lvl="2" algn="just">
              <a:lnSpc>
                <a:spcPct val="150000"/>
              </a:lnSpc>
            </a:pPr>
            <a:r>
              <a:rPr lang="en-US" dirty="0"/>
              <a:t>E.g. why we use internal table? – it’s a temporary store to manipulate the data and once we finalize we push data back.</a:t>
            </a:r>
          </a:p>
          <a:p>
            <a:pPr marL="742950" lvl="1" indent="-285750" algn="just">
              <a:lnSpc>
                <a:spcPct val="150000"/>
              </a:lnSpc>
              <a:buFontTx/>
              <a:buChar char="-"/>
            </a:pPr>
            <a:endParaRPr lang="en-US" dirty="0"/>
          </a:p>
          <a:p>
            <a:pPr marL="342900" indent="-342900" algn="just">
              <a:lnSpc>
                <a:spcPct val="150000"/>
              </a:lnSpc>
              <a:buAutoNum type="arabicPeriod"/>
            </a:pPr>
            <a:r>
              <a:rPr lang="en-US" dirty="0"/>
              <a:t>Server-Side Model: -</a:t>
            </a:r>
          </a:p>
          <a:p>
            <a:pPr marL="742950" lvl="1" indent="-285750" algn="just">
              <a:lnSpc>
                <a:spcPct val="150000"/>
              </a:lnSpc>
              <a:buFontTx/>
              <a:buChar char="-"/>
            </a:pPr>
            <a:r>
              <a:rPr lang="en-US" sz="1800" dirty="0"/>
              <a:t>Server Side Model are the models which keeps the data in the SAP system(server side), when app starts all the data will be loaded in one demand to the browser in a client side model from, server side model.</a:t>
            </a:r>
          </a:p>
          <a:p>
            <a:pPr marL="742950" lvl="1" indent="-285750" algn="just">
              <a:lnSpc>
                <a:spcPct val="150000"/>
              </a:lnSpc>
              <a:buFontTx/>
              <a:buChar char="-"/>
            </a:pPr>
            <a:r>
              <a:rPr lang="en-US" sz="1800" dirty="0"/>
              <a:t>These models are used when the dataset is large and we want to fetch and store data back to SAP.</a:t>
            </a:r>
          </a:p>
          <a:p>
            <a:pPr marL="742950" lvl="1" indent="-285750" algn="just">
              <a:lnSpc>
                <a:spcPct val="150000"/>
              </a:lnSpc>
              <a:buFontTx/>
              <a:buChar char="-"/>
            </a:pPr>
            <a:r>
              <a:rPr lang="en-US" sz="1800" dirty="0"/>
              <a:t>Imagine we have 20trillion records in our sap system, we cant access all data at once in mobile fiori app, so we use server side model to load it chunk by chunk.</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94986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Steps to Create a Model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3" y="779090"/>
            <a:ext cx="11595291" cy="4247317"/>
          </a:xfrm>
          <a:prstGeom prst="rect">
            <a:avLst/>
          </a:prstGeom>
          <a:noFill/>
        </p:spPr>
        <p:txBody>
          <a:bodyPr wrap="square" rtlCol="0">
            <a:spAutoFit/>
          </a:bodyPr>
          <a:lstStyle/>
          <a:p>
            <a:pPr algn="just"/>
            <a:r>
              <a:rPr lang="en-US" dirty="0"/>
              <a:t>There are 4 Easy Steps to Create a Model:</a:t>
            </a:r>
          </a:p>
          <a:p>
            <a:pPr algn="just"/>
            <a:r>
              <a:rPr lang="en-US" b="1" dirty="0"/>
              <a:t>Step 1</a:t>
            </a:r>
            <a:r>
              <a:rPr lang="en-US" dirty="0"/>
              <a:t>: Create a brand-new object of the Model</a:t>
            </a:r>
          </a:p>
          <a:p>
            <a:pPr marL="742950" lvl="1" indent="-285750" algn="just">
              <a:buFont typeface="Arial" panose="020B0604020202020204" pitchFamily="34" charset="0"/>
              <a:buChar char="•"/>
            </a:pPr>
            <a:r>
              <a:rPr lang="en-US" b="1" dirty="0"/>
              <a:t>To Create JSON Model - var oModel = new sap.ui.model.json.JSONModel()</a:t>
            </a:r>
          </a:p>
          <a:p>
            <a:pPr marL="742950" lvl="1" indent="-285750" algn="just">
              <a:buFont typeface="Arial" panose="020B0604020202020204" pitchFamily="34" charset="0"/>
              <a:buChar char="•"/>
            </a:pPr>
            <a:r>
              <a:rPr lang="en-US" b="1" dirty="0"/>
              <a:t>To create XML model – var oModel = new sap.ui.model.xml.XMLModel()</a:t>
            </a:r>
          </a:p>
          <a:p>
            <a:pPr marL="742950" lvl="1" indent="-285750" algn="just">
              <a:buFont typeface="Arial" panose="020B0604020202020204" pitchFamily="34" charset="0"/>
              <a:buChar char="•"/>
            </a:pPr>
            <a:r>
              <a:rPr lang="en-US" dirty="0"/>
              <a:t>To create Resource model – var oModel = new sap.ui.model.resource.ResourceModel()</a:t>
            </a:r>
          </a:p>
          <a:p>
            <a:pPr marL="742950" lvl="1" indent="-285750" algn="just">
              <a:buFont typeface="Arial" panose="020B0604020202020204" pitchFamily="34" charset="0"/>
              <a:buChar char="•"/>
            </a:pPr>
            <a:r>
              <a:rPr lang="en-US" dirty="0"/>
              <a:t>To create OData Model – var oModel = new sap.ui.model.odata.v2.ODataModel()</a:t>
            </a:r>
          </a:p>
          <a:p>
            <a:pPr algn="just"/>
            <a:r>
              <a:rPr lang="en-US" b="1" dirty="0"/>
              <a:t>Step 2</a:t>
            </a:r>
            <a:r>
              <a:rPr lang="en-US" dirty="0"/>
              <a:t>: Set or Load the data in the Model</a:t>
            </a:r>
          </a:p>
          <a:p>
            <a:pPr marL="742950" lvl="1" indent="-285750" algn="just">
              <a:buFont typeface="Arial" panose="020B0604020202020204" pitchFamily="34" charset="0"/>
              <a:buChar char="•"/>
            </a:pPr>
            <a:r>
              <a:rPr lang="en-US" dirty="0"/>
              <a:t>oModel.setData({});</a:t>
            </a:r>
          </a:p>
          <a:p>
            <a:pPr marL="742950" lvl="1" indent="-285750" algn="just">
              <a:buFont typeface="Arial" panose="020B0604020202020204" pitchFamily="34" charset="0"/>
              <a:buChar char="•"/>
            </a:pPr>
            <a:r>
              <a:rPr lang="en-US" dirty="0"/>
              <a:t>oModel.loadData(filePath);</a:t>
            </a:r>
          </a:p>
          <a:p>
            <a:pPr algn="just"/>
            <a:r>
              <a:rPr lang="en-US" b="1" dirty="0"/>
              <a:t>Step 3</a:t>
            </a:r>
            <a:r>
              <a:rPr lang="en-US" dirty="0"/>
              <a:t>: Make the model aware to the application/view</a:t>
            </a:r>
          </a:p>
          <a:p>
            <a:pPr marL="742950" lvl="1" indent="-285750" algn="just">
              <a:buFont typeface="Arial" panose="020B0604020202020204" pitchFamily="34" charset="0"/>
              <a:buChar char="•"/>
            </a:pPr>
            <a:r>
              <a:rPr lang="en-US" dirty="0"/>
              <a:t>sap.ui.getCore().setModel(oModel)	</a:t>
            </a:r>
            <a:r>
              <a:rPr lang="en-US" sz="1800" b="1" i="1" dirty="0"/>
              <a:t>-- whole city knows where the gold is </a:t>
            </a:r>
            <a:endParaRPr lang="en-US" dirty="0"/>
          </a:p>
          <a:p>
            <a:pPr marL="742950" lvl="1" indent="-285750" algn="just">
              <a:buFont typeface="Arial" panose="020B0604020202020204" pitchFamily="34" charset="0"/>
              <a:buChar char="•"/>
            </a:pPr>
            <a:r>
              <a:rPr lang="en-US" dirty="0"/>
              <a:t>this.getView().setModel(oModel)	</a:t>
            </a:r>
            <a:r>
              <a:rPr lang="en-US" sz="1800" dirty="0"/>
              <a:t>-- only the single view and its child control knows – only my family</a:t>
            </a:r>
            <a:endParaRPr lang="en-US" dirty="0"/>
          </a:p>
          <a:p>
            <a:pPr marL="742950" lvl="1" indent="-285750" algn="just">
              <a:buFont typeface="Arial" panose="020B0604020202020204" pitchFamily="34" charset="0"/>
              <a:buChar char="•"/>
            </a:pPr>
            <a:r>
              <a:rPr lang="en-US" dirty="0"/>
              <a:t>this.getView().byId(“controlId”).setModel(oModel)		</a:t>
            </a:r>
            <a:r>
              <a:rPr lang="en-US" sz="1800" dirty="0"/>
              <a:t> -- one control have access to data – my dad</a:t>
            </a:r>
            <a:endParaRPr lang="en-US" dirty="0"/>
          </a:p>
          <a:p>
            <a:pPr algn="just"/>
            <a:r>
              <a:rPr lang="en-US" b="1" dirty="0"/>
              <a:t>Step 4</a:t>
            </a:r>
            <a:r>
              <a:rPr lang="en-US" dirty="0"/>
              <a:t>: </a:t>
            </a:r>
            <a:r>
              <a:rPr lang="en-US" b="1" dirty="0"/>
              <a:t>Data Binding </a:t>
            </a:r>
            <a:r>
              <a:rPr lang="en-US" dirty="0"/>
              <a:t>: It is the concept of mapping the Views and Model with which the UI knows where the data is into the model. This is done by calculating the path (address of the data).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ACFC743F-B81B-4EDF-8D06-84FFC2BE09E6}"/>
              </a:ext>
            </a:extLst>
          </p:cNvPr>
          <p:cNvSpPr/>
          <p:nvPr/>
        </p:nvSpPr>
        <p:spPr>
          <a:xfrm>
            <a:off x="979142" y="5224518"/>
            <a:ext cx="2625172" cy="904461"/>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Create object of the Model</a:t>
            </a:r>
          </a:p>
        </p:txBody>
      </p:sp>
      <p:sp>
        <p:nvSpPr>
          <p:cNvPr id="17" name="Rectangle 16">
            <a:extLst>
              <a:ext uri="{FF2B5EF4-FFF2-40B4-BE49-F238E27FC236}">
                <a16:creationId xmlns:a16="http://schemas.microsoft.com/office/drawing/2014/main" id="{6AD44817-814F-4080-BC66-57E7345566A2}"/>
              </a:ext>
            </a:extLst>
          </p:cNvPr>
          <p:cNvSpPr/>
          <p:nvPr/>
        </p:nvSpPr>
        <p:spPr>
          <a:xfrm>
            <a:off x="4999406" y="5224518"/>
            <a:ext cx="2719356" cy="904461"/>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Set/Load Data in Model</a:t>
            </a:r>
          </a:p>
        </p:txBody>
      </p:sp>
      <p:sp>
        <p:nvSpPr>
          <p:cNvPr id="18" name="Rectangle 17">
            <a:extLst>
              <a:ext uri="{FF2B5EF4-FFF2-40B4-BE49-F238E27FC236}">
                <a16:creationId xmlns:a16="http://schemas.microsoft.com/office/drawing/2014/main" id="{76D99843-8E37-4E3F-9676-D990E5CE55CA}"/>
              </a:ext>
            </a:extLst>
          </p:cNvPr>
          <p:cNvSpPr/>
          <p:nvPr/>
        </p:nvSpPr>
        <p:spPr>
          <a:xfrm>
            <a:off x="9113855" y="5224518"/>
            <a:ext cx="2625172" cy="904461"/>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Set Model at View Level</a:t>
            </a:r>
          </a:p>
        </p:txBody>
      </p:sp>
      <p:cxnSp>
        <p:nvCxnSpPr>
          <p:cNvPr id="19" name="Straight Arrow Connector 18">
            <a:extLst>
              <a:ext uri="{FF2B5EF4-FFF2-40B4-BE49-F238E27FC236}">
                <a16:creationId xmlns:a16="http://schemas.microsoft.com/office/drawing/2014/main" id="{8C9099DD-F87F-48DC-B854-3761AF2809B7}"/>
              </a:ext>
            </a:extLst>
          </p:cNvPr>
          <p:cNvCxnSpPr>
            <a:cxnSpLocks/>
            <a:stCxn id="16" idx="3"/>
            <a:endCxn id="17" idx="1"/>
          </p:cNvCxnSpPr>
          <p:nvPr/>
        </p:nvCxnSpPr>
        <p:spPr>
          <a:xfrm>
            <a:off x="3604314" y="5676749"/>
            <a:ext cx="1395092" cy="0"/>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EB9EE07-3A94-4731-95B4-F3D971E9030F}"/>
              </a:ext>
            </a:extLst>
          </p:cNvPr>
          <p:cNvCxnSpPr>
            <a:cxnSpLocks/>
            <a:stCxn id="17" idx="3"/>
            <a:endCxn id="18" idx="1"/>
          </p:cNvCxnSpPr>
          <p:nvPr/>
        </p:nvCxnSpPr>
        <p:spPr>
          <a:xfrm>
            <a:off x="7718762" y="5676749"/>
            <a:ext cx="1395093" cy="0"/>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917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Hook Method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6" name="Group 5">
            <a:extLst>
              <a:ext uri="{FF2B5EF4-FFF2-40B4-BE49-F238E27FC236}">
                <a16:creationId xmlns:a16="http://schemas.microsoft.com/office/drawing/2014/main" id="{71CF1131-7DD6-4958-9C25-8BCECE00209F}"/>
              </a:ext>
            </a:extLst>
          </p:cNvPr>
          <p:cNvGrpSpPr/>
          <p:nvPr/>
        </p:nvGrpSpPr>
        <p:grpSpPr>
          <a:xfrm>
            <a:off x="592260" y="937646"/>
            <a:ext cx="10470370" cy="5298141"/>
            <a:chOff x="820272" y="1116106"/>
            <a:chExt cx="10470370" cy="5298141"/>
          </a:xfrm>
        </p:grpSpPr>
        <p:sp>
          <p:nvSpPr>
            <p:cNvPr id="7" name="Right Triangle 6">
              <a:extLst>
                <a:ext uri="{FF2B5EF4-FFF2-40B4-BE49-F238E27FC236}">
                  <a16:creationId xmlns:a16="http://schemas.microsoft.com/office/drawing/2014/main" id="{4CC1A3AE-4F67-4CEA-93C0-7DB0582F5524}"/>
                </a:ext>
              </a:extLst>
            </p:cNvPr>
            <p:cNvSpPr/>
            <p:nvPr/>
          </p:nvSpPr>
          <p:spPr>
            <a:xfrm>
              <a:off x="6072384" y="1810862"/>
              <a:ext cx="2047831" cy="1901616"/>
            </a:xfrm>
            <a:prstGeom prst="rtTriangle">
              <a:avLst/>
            </a:prstGeom>
            <a:solidFill>
              <a:schemeClr val="accent5"/>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ight Triangle 8">
              <a:extLst>
                <a:ext uri="{FF2B5EF4-FFF2-40B4-BE49-F238E27FC236}">
                  <a16:creationId xmlns:a16="http://schemas.microsoft.com/office/drawing/2014/main" id="{DCBCB04F-6FAE-4FE9-A651-543C48CBA94C}"/>
                </a:ext>
              </a:extLst>
            </p:cNvPr>
            <p:cNvSpPr/>
            <p:nvPr/>
          </p:nvSpPr>
          <p:spPr>
            <a:xfrm flipH="1">
              <a:off x="3869367" y="1810862"/>
              <a:ext cx="2047831" cy="1901616"/>
            </a:xfrm>
            <a:prstGeom prst="rtTriangle">
              <a:avLst/>
            </a:prstGeom>
            <a:solidFill>
              <a:schemeClr val="accent1"/>
            </a:solidFill>
            <a:ln>
              <a:noFill/>
            </a:ln>
            <a:effectLst>
              <a:innerShdw dist="2413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ight Triangle 9">
              <a:extLst>
                <a:ext uri="{FF2B5EF4-FFF2-40B4-BE49-F238E27FC236}">
                  <a16:creationId xmlns:a16="http://schemas.microsoft.com/office/drawing/2014/main" id="{91627545-237A-4C23-B6B5-EF69CA52E4F9}"/>
                </a:ext>
              </a:extLst>
            </p:cNvPr>
            <p:cNvSpPr/>
            <p:nvPr/>
          </p:nvSpPr>
          <p:spPr>
            <a:xfrm flipV="1">
              <a:off x="6072384" y="3855148"/>
              <a:ext cx="2047831" cy="1901616"/>
            </a:xfrm>
            <a:prstGeom prst="rtTriangle">
              <a:avLst/>
            </a:prstGeom>
            <a:solidFill>
              <a:schemeClr val="accent2"/>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ight Triangle 10">
              <a:extLst>
                <a:ext uri="{FF2B5EF4-FFF2-40B4-BE49-F238E27FC236}">
                  <a16:creationId xmlns:a16="http://schemas.microsoft.com/office/drawing/2014/main" id="{33AA1EF0-8254-4837-A16C-571F362EA911}"/>
                </a:ext>
              </a:extLst>
            </p:cNvPr>
            <p:cNvSpPr/>
            <p:nvPr/>
          </p:nvSpPr>
          <p:spPr>
            <a:xfrm flipH="1" flipV="1">
              <a:off x="3869367" y="3855148"/>
              <a:ext cx="2047831" cy="1901616"/>
            </a:xfrm>
            <a:prstGeom prst="rtTriangle">
              <a:avLst/>
            </a:prstGeom>
            <a:solidFill>
              <a:schemeClr val="accent3"/>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DD6FDC2B-04C3-4D51-83BC-DA17F1751F3E}"/>
                </a:ext>
              </a:extLst>
            </p:cNvPr>
            <p:cNvSpPr txBox="1"/>
            <p:nvPr/>
          </p:nvSpPr>
          <p:spPr>
            <a:xfrm>
              <a:off x="4861787" y="2723984"/>
              <a:ext cx="877163"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IN</a:t>
              </a:r>
              <a:endParaRPr lang="en-IN" sz="4800" b="1" dirty="0">
                <a:solidFill>
                  <a:schemeClr val="bg1"/>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7D54A2B2-3C2A-4EDA-8D36-3A47A4810DE7}"/>
                </a:ext>
              </a:extLst>
            </p:cNvPr>
            <p:cNvSpPr txBox="1"/>
            <p:nvPr/>
          </p:nvSpPr>
          <p:spPr>
            <a:xfrm>
              <a:off x="6015331" y="375509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AR</a:t>
              </a:r>
            </a:p>
          </p:txBody>
        </p:sp>
        <p:sp>
          <p:nvSpPr>
            <p:cNvPr id="14" name="Rectangle 13">
              <a:extLst>
                <a:ext uri="{FF2B5EF4-FFF2-40B4-BE49-F238E27FC236}">
                  <a16:creationId xmlns:a16="http://schemas.microsoft.com/office/drawing/2014/main" id="{3AD6345F-0985-4B1A-85EC-5A3481EE4B2D}"/>
                </a:ext>
              </a:extLst>
            </p:cNvPr>
            <p:cNvSpPr/>
            <p:nvPr/>
          </p:nvSpPr>
          <p:spPr>
            <a:xfrm>
              <a:off x="997027" y="2129792"/>
              <a:ext cx="3081717" cy="1323439"/>
            </a:xfrm>
            <a:prstGeom prst="rect">
              <a:avLst/>
            </a:prstGeom>
          </p:spPr>
          <p:txBody>
            <a:bodyPr wrap="square">
              <a:spAutoFit/>
            </a:bodyPr>
            <a:lstStyle/>
            <a:p>
              <a:pPr algn="just"/>
              <a:r>
                <a:rPr lang="en-IN" sz="1600" dirty="0">
                  <a:cs typeface="Arial" pitchFamily="34" charset="0"/>
                </a:rPr>
                <a:t>It is a function which gets called immediately after UI5 creates the object of our controller. It is like constructure of a class. We can use this to initialize our class variable</a:t>
              </a:r>
            </a:p>
          </p:txBody>
        </p:sp>
        <p:sp>
          <p:nvSpPr>
            <p:cNvPr id="15" name="TextBox 14">
              <a:extLst>
                <a:ext uri="{FF2B5EF4-FFF2-40B4-BE49-F238E27FC236}">
                  <a16:creationId xmlns:a16="http://schemas.microsoft.com/office/drawing/2014/main" id="{D814C047-8174-47E6-B136-24F4336A7202}"/>
                </a:ext>
              </a:extLst>
            </p:cNvPr>
            <p:cNvSpPr txBox="1"/>
            <p:nvPr/>
          </p:nvSpPr>
          <p:spPr>
            <a:xfrm>
              <a:off x="997028" y="1664853"/>
              <a:ext cx="2880320" cy="369332"/>
            </a:xfrm>
            <a:prstGeom prst="rect">
              <a:avLst/>
            </a:prstGeom>
            <a:noFill/>
          </p:spPr>
          <p:txBody>
            <a:bodyPr wrap="square" rtlCol="0">
              <a:spAutoFit/>
            </a:bodyPr>
            <a:lstStyle/>
            <a:p>
              <a:r>
                <a:rPr lang="en-IN" sz="1800" b="1" dirty="0">
                  <a:latin typeface="Arial" pitchFamily="34" charset="0"/>
                  <a:cs typeface="Arial" pitchFamily="34" charset="0"/>
                </a:rPr>
                <a:t>onInit()</a:t>
              </a:r>
            </a:p>
          </p:txBody>
        </p:sp>
        <p:sp>
          <p:nvSpPr>
            <p:cNvPr id="16" name="Rectangle 15">
              <a:extLst>
                <a:ext uri="{FF2B5EF4-FFF2-40B4-BE49-F238E27FC236}">
                  <a16:creationId xmlns:a16="http://schemas.microsoft.com/office/drawing/2014/main" id="{62CEC8FF-25F3-4F1F-A99E-9EBFF95AAB92}"/>
                </a:ext>
              </a:extLst>
            </p:cNvPr>
            <p:cNvSpPr/>
            <p:nvPr/>
          </p:nvSpPr>
          <p:spPr>
            <a:xfrm>
              <a:off x="8120215" y="2064110"/>
              <a:ext cx="2880320" cy="1323439"/>
            </a:xfrm>
            <a:prstGeom prst="rect">
              <a:avLst/>
            </a:prstGeom>
          </p:spPr>
          <p:txBody>
            <a:bodyPr wrap="square">
              <a:spAutoFit/>
            </a:bodyPr>
            <a:lstStyle/>
            <a:p>
              <a:pPr algn="just"/>
              <a:r>
                <a:rPr lang="en-US" sz="1600" dirty="0"/>
                <a:t> It is a method which gets called MULTIPLE times, Before every time the view is displayed to the user. We can use this method for pre-processing on a view.</a:t>
              </a:r>
            </a:p>
          </p:txBody>
        </p:sp>
        <p:sp>
          <p:nvSpPr>
            <p:cNvPr id="17" name="Rectangle 16">
              <a:extLst>
                <a:ext uri="{FF2B5EF4-FFF2-40B4-BE49-F238E27FC236}">
                  <a16:creationId xmlns:a16="http://schemas.microsoft.com/office/drawing/2014/main" id="{11E63DBF-2548-4482-BF88-3266859BD3DF}"/>
                </a:ext>
              </a:extLst>
            </p:cNvPr>
            <p:cNvSpPr/>
            <p:nvPr/>
          </p:nvSpPr>
          <p:spPr>
            <a:xfrm>
              <a:off x="989047" y="4678426"/>
              <a:ext cx="3081713" cy="1569660"/>
            </a:xfrm>
            <a:prstGeom prst="rect">
              <a:avLst/>
            </a:prstGeom>
          </p:spPr>
          <p:txBody>
            <a:bodyPr wrap="square">
              <a:spAutoFit/>
            </a:bodyPr>
            <a:lstStyle/>
            <a:p>
              <a:pPr algn="just"/>
              <a:r>
                <a:rPr lang="en-IN" sz="1600" dirty="0">
                  <a:cs typeface="Arial" pitchFamily="34" charset="0"/>
                </a:rPr>
                <a:t>It is a function which gets called before the instance of our controller gets destroyed. It is like destructor of a class.</a:t>
              </a:r>
            </a:p>
            <a:p>
              <a:pPr algn="just"/>
              <a:r>
                <a:rPr lang="en-IN" sz="1600" dirty="0">
                  <a:cs typeface="Arial" pitchFamily="34" charset="0"/>
                </a:rPr>
                <a:t>We can use this to write clean-up code.</a:t>
              </a:r>
            </a:p>
          </p:txBody>
        </p:sp>
        <p:sp>
          <p:nvSpPr>
            <p:cNvPr id="18" name="Rectangle 17">
              <a:extLst>
                <a:ext uri="{FF2B5EF4-FFF2-40B4-BE49-F238E27FC236}">
                  <a16:creationId xmlns:a16="http://schemas.microsoft.com/office/drawing/2014/main" id="{2842A617-4F35-4BB4-95EB-BDAB399D5B67}"/>
                </a:ext>
              </a:extLst>
            </p:cNvPr>
            <p:cNvSpPr/>
            <p:nvPr/>
          </p:nvSpPr>
          <p:spPr>
            <a:xfrm>
              <a:off x="8120215" y="4709770"/>
              <a:ext cx="2880320" cy="1323439"/>
            </a:xfrm>
            <a:prstGeom prst="rect">
              <a:avLst/>
            </a:prstGeom>
          </p:spPr>
          <p:txBody>
            <a:bodyPr wrap="square">
              <a:spAutoFit/>
            </a:bodyPr>
            <a:lstStyle/>
            <a:p>
              <a:pPr algn="just"/>
              <a:r>
                <a:rPr lang="en-US" sz="1600" dirty="0"/>
                <a:t>It is a method which gets called MULTIPLE times, After every time the view is displayed to the user. This method can be used to show effects to the user.</a:t>
              </a:r>
              <a:endParaRPr lang="en-IN" sz="1200" dirty="0">
                <a:solidFill>
                  <a:schemeClr val="bg1">
                    <a:lumMod val="50000"/>
                  </a:schemeClr>
                </a:solidFill>
                <a:latin typeface="Arial" pitchFamily="34" charset="0"/>
                <a:cs typeface="Arial" pitchFamily="34" charset="0"/>
              </a:endParaRPr>
            </a:p>
          </p:txBody>
        </p:sp>
        <p:sp>
          <p:nvSpPr>
            <p:cNvPr id="19" name="TextBox 18">
              <a:extLst>
                <a:ext uri="{FF2B5EF4-FFF2-40B4-BE49-F238E27FC236}">
                  <a16:creationId xmlns:a16="http://schemas.microsoft.com/office/drawing/2014/main" id="{29557B44-94BB-46D6-AE41-27334BF37C40}"/>
                </a:ext>
              </a:extLst>
            </p:cNvPr>
            <p:cNvSpPr txBox="1"/>
            <p:nvPr/>
          </p:nvSpPr>
          <p:spPr>
            <a:xfrm>
              <a:off x="8120215" y="4199544"/>
              <a:ext cx="2880320" cy="369332"/>
            </a:xfrm>
            <a:prstGeom prst="rect">
              <a:avLst/>
            </a:prstGeom>
            <a:noFill/>
          </p:spPr>
          <p:txBody>
            <a:bodyPr wrap="square" rtlCol="0">
              <a:spAutoFit/>
            </a:bodyPr>
            <a:lstStyle/>
            <a:p>
              <a:pPr algn="r"/>
              <a:r>
                <a:rPr lang="en-IN" sz="1800" b="1" dirty="0">
                  <a:solidFill>
                    <a:schemeClr val="tx1">
                      <a:lumMod val="75000"/>
                      <a:lumOff val="25000"/>
                    </a:schemeClr>
                  </a:solidFill>
                  <a:latin typeface="Arial" pitchFamily="34" charset="0"/>
                  <a:cs typeface="Arial" pitchFamily="34" charset="0"/>
                </a:rPr>
                <a:t>onAfterRendering()</a:t>
              </a:r>
            </a:p>
          </p:txBody>
        </p:sp>
        <p:sp>
          <p:nvSpPr>
            <p:cNvPr id="21" name="Freeform 22">
              <a:extLst>
                <a:ext uri="{FF2B5EF4-FFF2-40B4-BE49-F238E27FC236}">
                  <a16:creationId xmlns:a16="http://schemas.microsoft.com/office/drawing/2014/main" id="{E98A7BED-ACFE-49EE-B636-777CA31E575F}"/>
                </a:ext>
              </a:extLst>
            </p:cNvPr>
            <p:cNvSpPr>
              <a:spLocks noEditPoints="1"/>
            </p:cNvSpPr>
            <p:nvPr/>
          </p:nvSpPr>
          <p:spPr bwMode="auto">
            <a:xfrm>
              <a:off x="1192971" y="4468676"/>
              <a:ext cx="114992" cy="115106"/>
            </a:xfrm>
            <a:custGeom>
              <a:avLst/>
              <a:gdLst>
                <a:gd name="T0" fmla="*/ 1321 w 2029"/>
                <a:gd name="T1" fmla="*/ 1301 h 2032"/>
                <a:gd name="T2" fmla="*/ 1233 w 2029"/>
                <a:gd name="T3" fmla="*/ 1345 h 2032"/>
                <a:gd name="T4" fmla="*/ 1171 w 2029"/>
                <a:gd name="T5" fmla="*/ 1421 h 2032"/>
                <a:gd name="T6" fmla="*/ 1150 w 2029"/>
                <a:gd name="T7" fmla="*/ 1520 h 2032"/>
                <a:gd name="T8" fmla="*/ 1171 w 2029"/>
                <a:gd name="T9" fmla="*/ 1618 h 2032"/>
                <a:gd name="T10" fmla="*/ 1233 w 2029"/>
                <a:gd name="T11" fmla="*/ 1693 h 2032"/>
                <a:gd name="T12" fmla="*/ 1321 w 2029"/>
                <a:gd name="T13" fmla="*/ 1737 h 2032"/>
                <a:gd name="T14" fmla="*/ 1424 w 2029"/>
                <a:gd name="T15" fmla="*/ 1737 h 2032"/>
                <a:gd name="T16" fmla="*/ 1512 w 2029"/>
                <a:gd name="T17" fmla="*/ 1693 h 2032"/>
                <a:gd name="T18" fmla="*/ 1573 w 2029"/>
                <a:gd name="T19" fmla="*/ 1618 h 2032"/>
                <a:gd name="T20" fmla="*/ 1595 w 2029"/>
                <a:gd name="T21" fmla="*/ 1520 h 2032"/>
                <a:gd name="T22" fmla="*/ 1573 w 2029"/>
                <a:gd name="T23" fmla="*/ 1421 h 2032"/>
                <a:gd name="T24" fmla="*/ 1512 w 2029"/>
                <a:gd name="T25" fmla="*/ 1345 h 2032"/>
                <a:gd name="T26" fmla="*/ 1424 w 2029"/>
                <a:gd name="T27" fmla="*/ 1301 h 2032"/>
                <a:gd name="T28" fmla="*/ 632 w 2029"/>
                <a:gd name="T29" fmla="*/ 0 h 2032"/>
                <a:gd name="T30" fmla="*/ 726 w 2029"/>
                <a:gd name="T31" fmla="*/ 8 h 2032"/>
                <a:gd name="T32" fmla="*/ 811 w 2029"/>
                <a:gd name="T33" fmla="*/ 48 h 2032"/>
                <a:gd name="T34" fmla="*/ 1951 w 2029"/>
                <a:gd name="T35" fmla="*/ 1182 h 2032"/>
                <a:gd name="T36" fmla="*/ 2007 w 2029"/>
                <a:gd name="T37" fmla="*/ 1262 h 2032"/>
                <a:gd name="T38" fmla="*/ 2029 w 2029"/>
                <a:gd name="T39" fmla="*/ 1351 h 2032"/>
                <a:gd name="T40" fmla="*/ 2023 w 2029"/>
                <a:gd name="T41" fmla="*/ 1443 h 2032"/>
                <a:gd name="T42" fmla="*/ 1983 w 2029"/>
                <a:gd name="T43" fmla="*/ 1530 h 2032"/>
                <a:gd name="T44" fmla="*/ 1565 w 2029"/>
                <a:gd name="T45" fmla="*/ 1952 h 2032"/>
                <a:gd name="T46" fmla="*/ 1486 w 2029"/>
                <a:gd name="T47" fmla="*/ 2008 h 2032"/>
                <a:gd name="T48" fmla="*/ 1396 w 2029"/>
                <a:gd name="T49" fmla="*/ 2032 h 2032"/>
                <a:gd name="T50" fmla="*/ 1305 w 2029"/>
                <a:gd name="T51" fmla="*/ 2024 h 2032"/>
                <a:gd name="T52" fmla="*/ 1219 w 2029"/>
                <a:gd name="T53" fmla="*/ 1984 h 2032"/>
                <a:gd name="T54" fmla="*/ 77 w 2029"/>
                <a:gd name="T55" fmla="*/ 850 h 2032"/>
                <a:gd name="T56" fmla="*/ 23 w 2029"/>
                <a:gd name="T57" fmla="*/ 770 h 2032"/>
                <a:gd name="T58" fmla="*/ 0 w 2029"/>
                <a:gd name="T59" fmla="*/ 680 h 2032"/>
                <a:gd name="T60" fmla="*/ 8 w 2029"/>
                <a:gd name="T61" fmla="*/ 587 h 2032"/>
                <a:gd name="T62" fmla="*/ 45 w 2029"/>
                <a:gd name="T63" fmla="*/ 501 h 2032"/>
                <a:gd name="T64" fmla="*/ 463 w 2029"/>
                <a:gd name="T65" fmla="*/ 80 h 2032"/>
                <a:gd name="T66" fmla="*/ 543 w 2029"/>
                <a:gd name="T67" fmla="*/ 24 h 2032"/>
                <a:gd name="T68" fmla="*/ 632 w 2029"/>
                <a:gd name="T69" fmla="*/ 0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29" h="2032">
                  <a:moveTo>
                    <a:pt x="1372" y="1295"/>
                  </a:moveTo>
                  <a:lnTo>
                    <a:pt x="1321" y="1301"/>
                  </a:lnTo>
                  <a:lnTo>
                    <a:pt x="1275" y="1319"/>
                  </a:lnTo>
                  <a:lnTo>
                    <a:pt x="1233" y="1345"/>
                  </a:lnTo>
                  <a:lnTo>
                    <a:pt x="1197" y="1379"/>
                  </a:lnTo>
                  <a:lnTo>
                    <a:pt x="1171" y="1421"/>
                  </a:lnTo>
                  <a:lnTo>
                    <a:pt x="1156" y="1468"/>
                  </a:lnTo>
                  <a:lnTo>
                    <a:pt x="1150" y="1520"/>
                  </a:lnTo>
                  <a:lnTo>
                    <a:pt x="1156" y="1572"/>
                  </a:lnTo>
                  <a:lnTo>
                    <a:pt x="1171" y="1618"/>
                  </a:lnTo>
                  <a:lnTo>
                    <a:pt x="1197" y="1659"/>
                  </a:lnTo>
                  <a:lnTo>
                    <a:pt x="1233" y="1693"/>
                  </a:lnTo>
                  <a:lnTo>
                    <a:pt x="1275" y="1721"/>
                  </a:lnTo>
                  <a:lnTo>
                    <a:pt x="1321" y="1737"/>
                  </a:lnTo>
                  <a:lnTo>
                    <a:pt x="1372" y="1743"/>
                  </a:lnTo>
                  <a:lnTo>
                    <a:pt x="1424" y="1737"/>
                  </a:lnTo>
                  <a:lnTo>
                    <a:pt x="1470" y="1721"/>
                  </a:lnTo>
                  <a:lnTo>
                    <a:pt x="1512" y="1693"/>
                  </a:lnTo>
                  <a:lnTo>
                    <a:pt x="1548" y="1659"/>
                  </a:lnTo>
                  <a:lnTo>
                    <a:pt x="1573" y="1618"/>
                  </a:lnTo>
                  <a:lnTo>
                    <a:pt x="1591" y="1572"/>
                  </a:lnTo>
                  <a:lnTo>
                    <a:pt x="1595" y="1520"/>
                  </a:lnTo>
                  <a:lnTo>
                    <a:pt x="1591" y="1468"/>
                  </a:lnTo>
                  <a:lnTo>
                    <a:pt x="1573" y="1421"/>
                  </a:lnTo>
                  <a:lnTo>
                    <a:pt x="1548" y="1379"/>
                  </a:lnTo>
                  <a:lnTo>
                    <a:pt x="1512" y="1345"/>
                  </a:lnTo>
                  <a:lnTo>
                    <a:pt x="1472" y="1319"/>
                  </a:lnTo>
                  <a:lnTo>
                    <a:pt x="1424" y="1301"/>
                  </a:lnTo>
                  <a:lnTo>
                    <a:pt x="1372" y="1295"/>
                  </a:lnTo>
                  <a:close/>
                  <a:moveTo>
                    <a:pt x="632" y="0"/>
                  </a:moveTo>
                  <a:lnTo>
                    <a:pt x="680" y="0"/>
                  </a:lnTo>
                  <a:lnTo>
                    <a:pt x="726" y="8"/>
                  </a:lnTo>
                  <a:lnTo>
                    <a:pt x="770" y="24"/>
                  </a:lnTo>
                  <a:lnTo>
                    <a:pt x="811" y="48"/>
                  </a:lnTo>
                  <a:lnTo>
                    <a:pt x="849" y="80"/>
                  </a:lnTo>
                  <a:lnTo>
                    <a:pt x="1951" y="1182"/>
                  </a:lnTo>
                  <a:lnTo>
                    <a:pt x="1983" y="1220"/>
                  </a:lnTo>
                  <a:lnTo>
                    <a:pt x="2007" y="1262"/>
                  </a:lnTo>
                  <a:lnTo>
                    <a:pt x="2023" y="1305"/>
                  </a:lnTo>
                  <a:lnTo>
                    <a:pt x="2029" y="1351"/>
                  </a:lnTo>
                  <a:lnTo>
                    <a:pt x="2029" y="1397"/>
                  </a:lnTo>
                  <a:lnTo>
                    <a:pt x="2023" y="1443"/>
                  </a:lnTo>
                  <a:lnTo>
                    <a:pt x="2007" y="1488"/>
                  </a:lnTo>
                  <a:lnTo>
                    <a:pt x="1983" y="1530"/>
                  </a:lnTo>
                  <a:lnTo>
                    <a:pt x="1951" y="1568"/>
                  </a:lnTo>
                  <a:lnTo>
                    <a:pt x="1565" y="1952"/>
                  </a:lnTo>
                  <a:lnTo>
                    <a:pt x="1528" y="1984"/>
                  </a:lnTo>
                  <a:lnTo>
                    <a:pt x="1486" y="2008"/>
                  </a:lnTo>
                  <a:lnTo>
                    <a:pt x="1442" y="2024"/>
                  </a:lnTo>
                  <a:lnTo>
                    <a:pt x="1396" y="2032"/>
                  </a:lnTo>
                  <a:lnTo>
                    <a:pt x="1351" y="2032"/>
                  </a:lnTo>
                  <a:lnTo>
                    <a:pt x="1305" y="2024"/>
                  </a:lnTo>
                  <a:lnTo>
                    <a:pt x="1259" y="2008"/>
                  </a:lnTo>
                  <a:lnTo>
                    <a:pt x="1219" y="1984"/>
                  </a:lnTo>
                  <a:lnTo>
                    <a:pt x="1181" y="1952"/>
                  </a:lnTo>
                  <a:lnTo>
                    <a:pt x="77" y="850"/>
                  </a:lnTo>
                  <a:lnTo>
                    <a:pt x="45" y="812"/>
                  </a:lnTo>
                  <a:lnTo>
                    <a:pt x="23" y="770"/>
                  </a:lnTo>
                  <a:lnTo>
                    <a:pt x="8" y="726"/>
                  </a:lnTo>
                  <a:lnTo>
                    <a:pt x="0" y="680"/>
                  </a:lnTo>
                  <a:lnTo>
                    <a:pt x="0" y="633"/>
                  </a:lnTo>
                  <a:lnTo>
                    <a:pt x="8" y="587"/>
                  </a:lnTo>
                  <a:lnTo>
                    <a:pt x="23" y="543"/>
                  </a:lnTo>
                  <a:lnTo>
                    <a:pt x="45" y="501"/>
                  </a:lnTo>
                  <a:lnTo>
                    <a:pt x="77" y="464"/>
                  </a:lnTo>
                  <a:lnTo>
                    <a:pt x="463" y="80"/>
                  </a:lnTo>
                  <a:lnTo>
                    <a:pt x="501" y="48"/>
                  </a:lnTo>
                  <a:lnTo>
                    <a:pt x="543" y="24"/>
                  </a:lnTo>
                  <a:lnTo>
                    <a:pt x="587" y="8"/>
                  </a:lnTo>
                  <a:lnTo>
                    <a:pt x="6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cxnSp>
          <p:nvCxnSpPr>
            <p:cNvPr id="23" name="Straight Connector 22">
              <a:extLst>
                <a:ext uri="{FF2B5EF4-FFF2-40B4-BE49-F238E27FC236}">
                  <a16:creationId xmlns:a16="http://schemas.microsoft.com/office/drawing/2014/main" id="{6836FF57-D70F-4CB7-9866-A2671BCC5367}"/>
                </a:ext>
              </a:extLst>
            </p:cNvPr>
            <p:cNvCxnSpPr/>
            <p:nvPr/>
          </p:nvCxnSpPr>
          <p:spPr>
            <a:xfrm>
              <a:off x="5980763" y="1116106"/>
              <a:ext cx="0" cy="5298141"/>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FC7CBE6-AB44-4B1E-9770-D0E916B63F39}"/>
                </a:ext>
              </a:extLst>
            </p:cNvPr>
            <p:cNvCxnSpPr/>
            <p:nvPr/>
          </p:nvCxnSpPr>
          <p:spPr>
            <a:xfrm>
              <a:off x="820272" y="3768443"/>
              <a:ext cx="10470370" cy="0"/>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F0292D0A-B89D-4503-BAB5-7CBE71F9A218}"/>
              </a:ext>
            </a:extLst>
          </p:cNvPr>
          <p:cNvSpPr txBox="1"/>
          <p:nvPr/>
        </p:nvSpPr>
        <p:spPr>
          <a:xfrm>
            <a:off x="7892203" y="1486393"/>
            <a:ext cx="2880320" cy="369332"/>
          </a:xfrm>
          <a:prstGeom prst="rect">
            <a:avLst/>
          </a:prstGeom>
          <a:noFill/>
        </p:spPr>
        <p:txBody>
          <a:bodyPr wrap="square" rtlCol="0">
            <a:spAutoFit/>
          </a:bodyPr>
          <a:lstStyle/>
          <a:p>
            <a:pPr algn="r"/>
            <a:r>
              <a:rPr lang="en-IN" sz="1800" b="1" dirty="0">
                <a:latin typeface="Arial" pitchFamily="34" charset="0"/>
                <a:cs typeface="Arial" pitchFamily="34" charset="0"/>
              </a:rPr>
              <a:t>onBefore</a:t>
            </a:r>
            <a:r>
              <a:rPr lang="en-IN" b="1" dirty="0">
                <a:latin typeface="Arial" pitchFamily="34" charset="0"/>
                <a:cs typeface="Arial" pitchFamily="34" charset="0"/>
              </a:rPr>
              <a:t>Rendering</a:t>
            </a:r>
            <a:r>
              <a:rPr lang="en-IN" sz="1800" b="1" dirty="0">
                <a:latin typeface="Arial" pitchFamily="34" charset="0"/>
                <a:cs typeface="Arial" pitchFamily="34" charset="0"/>
              </a:rPr>
              <a:t>()</a:t>
            </a:r>
          </a:p>
        </p:txBody>
      </p:sp>
      <p:sp>
        <p:nvSpPr>
          <p:cNvPr id="26" name="TextBox 25">
            <a:extLst>
              <a:ext uri="{FF2B5EF4-FFF2-40B4-BE49-F238E27FC236}">
                <a16:creationId xmlns:a16="http://schemas.microsoft.com/office/drawing/2014/main" id="{966B3B58-B159-44FC-95FD-AAD5D88DD41D}"/>
              </a:ext>
            </a:extLst>
          </p:cNvPr>
          <p:cNvSpPr txBox="1"/>
          <p:nvPr/>
        </p:nvSpPr>
        <p:spPr>
          <a:xfrm>
            <a:off x="4518359" y="3559419"/>
            <a:ext cx="1107996"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EX</a:t>
            </a:r>
          </a:p>
        </p:txBody>
      </p:sp>
      <p:sp>
        <p:nvSpPr>
          <p:cNvPr id="27" name="TextBox 26">
            <a:extLst>
              <a:ext uri="{FF2B5EF4-FFF2-40B4-BE49-F238E27FC236}">
                <a16:creationId xmlns:a16="http://schemas.microsoft.com/office/drawing/2014/main" id="{5E1B91F8-8EFC-46A8-A13E-468B15A574F0}"/>
              </a:ext>
            </a:extLst>
          </p:cNvPr>
          <p:cNvSpPr txBox="1"/>
          <p:nvPr/>
        </p:nvSpPr>
        <p:spPr>
          <a:xfrm>
            <a:off x="5778430" y="254921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BR</a:t>
            </a:r>
          </a:p>
        </p:txBody>
      </p:sp>
      <p:sp>
        <p:nvSpPr>
          <p:cNvPr id="28" name="TextBox 27">
            <a:extLst>
              <a:ext uri="{FF2B5EF4-FFF2-40B4-BE49-F238E27FC236}">
                <a16:creationId xmlns:a16="http://schemas.microsoft.com/office/drawing/2014/main" id="{AAB04D02-5B03-4B43-80D4-A9936746FDEB}"/>
              </a:ext>
            </a:extLst>
          </p:cNvPr>
          <p:cNvSpPr txBox="1"/>
          <p:nvPr/>
        </p:nvSpPr>
        <p:spPr>
          <a:xfrm>
            <a:off x="761035" y="4005692"/>
            <a:ext cx="2880320" cy="369332"/>
          </a:xfrm>
          <a:prstGeom prst="rect">
            <a:avLst/>
          </a:prstGeom>
          <a:noFill/>
        </p:spPr>
        <p:txBody>
          <a:bodyPr wrap="square" rtlCol="0">
            <a:spAutoFit/>
          </a:bodyPr>
          <a:lstStyle/>
          <a:p>
            <a:r>
              <a:rPr lang="en-IN" sz="1800" b="1" dirty="0">
                <a:latin typeface="Arial" pitchFamily="34" charset="0"/>
                <a:cs typeface="Arial" pitchFamily="34" charset="0"/>
              </a:rPr>
              <a:t>onExit()</a:t>
            </a:r>
          </a:p>
        </p:txBody>
      </p:sp>
      <p:sp>
        <p:nvSpPr>
          <p:cNvPr id="29" name="Footer Placeholder 45">
            <a:extLst>
              <a:ext uri="{FF2B5EF4-FFF2-40B4-BE49-F238E27FC236}">
                <a16:creationId xmlns:a16="http://schemas.microsoft.com/office/drawing/2014/main" id="{7A8FD663-F69A-4552-A042-84151222654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306440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65363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Data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668472" cy="923330"/>
          </a:xfrm>
          <a:prstGeom prst="rect">
            <a:avLst/>
          </a:prstGeom>
          <a:noFill/>
        </p:spPr>
        <p:txBody>
          <a:bodyPr wrap="square" rtlCol="0">
            <a:spAutoFit/>
          </a:bodyPr>
          <a:lstStyle/>
          <a:p>
            <a:pPr marL="285750" indent="-285750">
              <a:buFontTx/>
              <a:buChar char="-"/>
            </a:pPr>
            <a:r>
              <a:rPr lang="en-US" b="0" i="0" dirty="0">
                <a:effectLst/>
                <a:latin typeface="SAPRegular"/>
              </a:rPr>
              <a:t>Data binding is the process that establishes a connection between the application UI and business logic.</a:t>
            </a:r>
          </a:p>
          <a:p>
            <a:pPr marL="285750" indent="-285750">
              <a:buFontTx/>
              <a:buChar char="-"/>
            </a:pPr>
            <a:r>
              <a:rPr lang="en-US" b="0" i="0" dirty="0">
                <a:effectLst/>
                <a:latin typeface="SAPRegular"/>
              </a:rPr>
              <a:t>It is a bridge between a binding target(View) and a binding source(Model).</a:t>
            </a:r>
            <a:endParaRPr lang="en-US" dirty="0"/>
          </a:p>
          <a:p>
            <a:r>
              <a:rPr lang="en-US" dirty="0"/>
              <a:t>In the json data we can make address as “Every curly braces is converted to </a:t>
            </a:r>
            <a:r>
              <a:rPr lang="en-US" b="1" dirty="0"/>
              <a:t>/</a:t>
            </a:r>
            <a:r>
              <a:rPr lang="en-US" dirty="0"/>
              <a:t> and every array item is converted to </a:t>
            </a:r>
            <a:r>
              <a:rPr lang="en-US" b="1" dirty="0"/>
              <a:t>/index</a:t>
            </a:r>
            <a:r>
              <a:rPr lang="en-US" dirty="0"/>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908A3786-7E9D-4E43-966A-830516A4CD4F}"/>
              </a:ext>
            </a:extLst>
          </p:cNvPr>
          <p:cNvSpPr txBox="1"/>
          <p:nvPr/>
        </p:nvSpPr>
        <p:spPr>
          <a:xfrm>
            <a:off x="608115" y="1911754"/>
            <a:ext cx="5132278" cy="4801314"/>
          </a:xfrm>
          <a:prstGeom prst="rect">
            <a:avLst/>
          </a:prstGeom>
          <a:noFill/>
        </p:spPr>
        <p:txBody>
          <a:bodyPr wrap="square">
            <a:spAutoFit/>
          </a:bodyPr>
          <a:lstStyle/>
          <a:p>
            <a:pPr lvl="1"/>
            <a:r>
              <a:rPr lang="en-US" dirty="0"/>
              <a:t>{"empStr": {</a:t>
            </a:r>
          </a:p>
          <a:p>
            <a:pPr lvl="1"/>
            <a:r>
              <a:rPr lang="en-US" dirty="0"/>
              <a:t>                    "empId": 0001,</a:t>
            </a:r>
          </a:p>
          <a:p>
            <a:pPr lvl="1"/>
            <a:r>
              <a:rPr lang="en-US" dirty="0"/>
              <a:t>                    "empName": "Anubhav",</a:t>
            </a:r>
          </a:p>
          <a:p>
            <a:pPr lvl="1"/>
            <a:r>
              <a:rPr lang="en-US" dirty="0"/>
              <a:t>                    "salary": 8000,</a:t>
            </a:r>
          </a:p>
          <a:p>
            <a:pPr lvl="1"/>
            <a:r>
              <a:rPr lang="en-US" dirty="0"/>
              <a:t>                    "currency": "USD"</a:t>
            </a:r>
          </a:p>
          <a:p>
            <a:pPr lvl="1"/>
            <a:r>
              <a:rPr lang="en-US" dirty="0"/>
              <a:t>                },</a:t>
            </a:r>
          </a:p>
          <a:p>
            <a:pPr lvl="1"/>
            <a:r>
              <a:rPr lang="en-US" dirty="0"/>
              <a:t>     "empTab": [{</a:t>
            </a:r>
          </a:p>
          <a:p>
            <a:pPr lvl="1"/>
            <a:r>
              <a:rPr lang="en-US" dirty="0"/>
              <a:t>                    "empId": 0009,</a:t>
            </a:r>
          </a:p>
          <a:p>
            <a:pPr lvl="1"/>
            <a:r>
              <a:rPr lang="en-US" dirty="0"/>
              <a:t>                    "empName": “Ananya",</a:t>
            </a:r>
          </a:p>
          <a:p>
            <a:pPr lvl="1"/>
            <a:r>
              <a:rPr lang="en-US" dirty="0"/>
              <a:t>                    "salary": 9500,</a:t>
            </a:r>
          </a:p>
          <a:p>
            <a:pPr lvl="1"/>
            <a:r>
              <a:rPr lang="en-US" dirty="0"/>
              <a:t>                    "currency": "USD“	</a:t>
            </a:r>
          </a:p>
          <a:p>
            <a:pPr lvl="1"/>
            <a:r>
              <a:rPr lang="en-US" dirty="0"/>
              <a:t>                }, {</a:t>
            </a:r>
          </a:p>
          <a:p>
            <a:pPr lvl="1"/>
            <a:r>
              <a:rPr lang="en-US" dirty="0"/>
              <a:t>                    "empId": 0010,</a:t>
            </a:r>
          </a:p>
          <a:p>
            <a:pPr lvl="1"/>
            <a:r>
              <a:rPr lang="en-US" dirty="0"/>
              <a:t>                    "empName": “Shwetha",</a:t>
            </a:r>
          </a:p>
          <a:p>
            <a:pPr lvl="1"/>
            <a:r>
              <a:rPr lang="en-US" dirty="0"/>
              <a:t>                    "salary": 10000,</a:t>
            </a:r>
          </a:p>
          <a:p>
            <a:pPr lvl="1"/>
            <a:r>
              <a:rPr lang="en-US" dirty="0"/>
              <a:t>                    "currency": “EUR"</a:t>
            </a:r>
          </a:p>
          <a:p>
            <a:pPr lvl="1"/>
            <a:r>
              <a:rPr lang="en-US" dirty="0"/>
              <a:t>                }]}</a:t>
            </a:r>
          </a:p>
        </p:txBody>
      </p:sp>
      <p:sp>
        <p:nvSpPr>
          <p:cNvPr id="9" name="TextBox 8">
            <a:extLst>
              <a:ext uri="{FF2B5EF4-FFF2-40B4-BE49-F238E27FC236}">
                <a16:creationId xmlns:a16="http://schemas.microsoft.com/office/drawing/2014/main" id="{BE412423-6B80-4036-917D-4989BC282D58}"/>
              </a:ext>
            </a:extLst>
          </p:cNvPr>
          <p:cNvSpPr txBox="1"/>
          <p:nvPr/>
        </p:nvSpPr>
        <p:spPr>
          <a:xfrm>
            <a:off x="6096000" y="1902429"/>
            <a:ext cx="4100106" cy="2308324"/>
          </a:xfrm>
          <a:prstGeom prst="rect">
            <a:avLst/>
          </a:prstGeom>
          <a:noFill/>
        </p:spPr>
        <p:txBody>
          <a:bodyPr wrap="square" rtlCol="0">
            <a:spAutoFit/>
          </a:bodyPr>
          <a:lstStyle/>
          <a:p>
            <a:r>
              <a:rPr lang="en-US" b="1" dirty="0"/>
              <a:t>Q: what is the salary of Anubhav</a:t>
            </a:r>
          </a:p>
          <a:p>
            <a:r>
              <a:rPr lang="en-US" b="1" dirty="0">
                <a:highlight>
                  <a:srgbClr val="FFFF00"/>
                </a:highlight>
              </a:rPr>
              <a:t>/empStr/salary</a:t>
            </a:r>
          </a:p>
          <a:p>
            <a:r>
              <a:rPr lang="en-US" b="1" dirty="0"/>
              <a:t>Q. What is the emp name of emp 0001</a:t>
            </a:r>
          </a:p>
          <a:p>
            <a:r>
              <a:rPr lang="en-US" b="1" dirty="0"/>
              <a:t>/empStr/</a:t>
            </a:r>
            <a:r>
              <a:rPr lang="en-US" b="1" dirty="0" err="1"/>
              <a:t>empName</a:t>
            </a:r>
            <a:endParaRPr lang="en-US" b="1" dirty="0"/>
          </a:p>
          <a:p>
            <a:r>
              <a:rPr lang="en-US" b="1" dirty="0"/>
              <a:t>Q. What is the salary of Shwetha</a:t>
            </a:r>
          </a:p>
          <a:p>
            <a:r>
              <a:rPr lang="en-US" b="1" dirty="0"/>
              <a:t>/</a:t>
            </a:r>
            <a:r>
              <a:rPr lang="en-US" b="1" dirty="0" err="1"/>
              <a:t>empTab</a:t>
            </a:r>
            <a:r>
              <a:rPr lang="en-US" b="1" dirty="0"/>
              <a:t>/1/salary</a:t>
            </a:r>
          </a:p>
          <a:p>
            <a:r>
              <a:rPr lang="en-US" b="1" dirty="0"/>
              <a:t>Q. What is the empId of Ananya</a:t>
            </a:r>
          </a:p>
          <a:p>
            <a:r>
              <a:rPr lang="en-US" b="1" dirty="0"/>
              <a:t>/</a:t>
            </a:r>
            <a:r>
              <a:rPr lang="en-US" b="1" dirty="0" err="1"/>
              <a:t>empTab</a:t>
            </a:r>
            <a:r>
              <a:rPr lang="en-US" b="1" dirty="0"/>
              <a:t>/0/empId</a:t>
            </a:r>
          </a:p>
        </p:txBody>
      </p:sp>
      <p:cxnSp>
        <p:nvCxnSpPr>
          <p:cNvPr id="4" name="Straight Arrow Connector 3">
            <a:extLst>
              <a:ext uri="{FF2B5EF4-FFF2-40B4-BE49-F238E27FC236}">
                <a16:creationId xmlns:a16="http://schemas.microsoft.com/office/drawing/2014/main" id="{56479AF3-DCEC-4DB6-90E1-767620E5864C}"/>
              </a:ext>
            </a:extLst>
          </p:cNvPr>
          <p:cNvCxnSpPr>
            <a:cxnSpLocks/>
          </p:cNvCxnSpPr>
          <p:nvPr/>
        </p:nvCxnSpPr>
        <p:spPr>
          <a:xfrm flipH="1">
            <a:off x="7636877" y="2342552"/>
            <a:ext cx="241788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 name="TextBox 4">
            <a:extLst>
              <a:ext uri="{FF2B5EF4-FFF2-40B4-BE49-F238E27FC236}">
                <a16:creationId xmlns:a16="http://schemas.microsoft.com/office/drawing/2014/main" id="{0ECFAC67-8D3D-4407-AAD3-389E73735A45}"/>
              </a:ext>
            </a:extLst>
          </p:cNvPr>
          <p:cNvSpPr txBox="1"/>
          <p:nvPr/>
        </p:nvSpPr>
        <p:spPr>
          <a:xfrm>
            <a:off x="9980381" y="2090618"/>
            <a:ext cx="1603504"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This is the address of  the data</a:t>
            </a:r>
          </a:p>
        </p:txBody>
      </p:sp>
      <p:sp>
        <p:nvSpPr>
          <p:cNvPr id="15" name="TextBox 14">
            <a:extLst>
              <a:ext uri="{FF2B5EF4-FFF2-40B4-BE49-F238E27FC236}">
                <a16:creationId xmlns:a16="http://schemas.microsoft.com/office/drawing/2014/main" id="{BC90EE68-C383-4137-9A17-8B6148798F09}"/>
              </a:ext>
            </a:extLst>
          </p:cNvPr>
          <p:cNvSpPr txBox="1"/>
          <p:nvPr/>
        </p:nvSpPr>
        <p:spPr>
          <a:xfrm>
            <a:off x="6096000" y="4425871"/>
            <a:ext cx="4037478" cy="1200329"/>
          </a:xfrm>
          <a:prstGeom prst="rect">
            <a:avLst/>
          </a:prstGeom>
          <a:noFill/>
        </p:spPr>
        <p:txBody>
          <a:bodyPr wrap="square" rtlCol="0">
            <a:spAutoFit/>
          </a:bodyPr>
          <a:lstStyle/>
          <a:p>
            <a:r>
              <a:rPr lang="en-US" dirty="0"/>
              <a:t>To bind the data with the view we have to give the path of the data , so we have to use the curly braces as :</a:t>
            </a:r>
          </a:p>
          <a:p>
            <a:r>
              <a:rPr lang="en-US" b="1" dirty="0">
                <a:highlight>
                  <a:srgbClr val="00FF00"/>
                </a:highlight>
              </a:rPr>
              <a:t>{/empStr/</a:t>
            </a:r>
            <a:r>
              <a:rPr lang="en-US" b="1" dirty="0" err="1">
                <a:highlight>
                  <a:srgbClr val="00FF00"/>
                </a:highlight>
              </a:rPr>
              <a:t>empName</a:t>
            </a:r>
            <a:r>
              <a:rPr lang="en-US" b="1" dirty="0">
                <a:highlight>
                  <a:srgbClr val="00FF00"/>
                </a:highlight>
              </a:rPr>
              <a:t>}</a:t>
            </a:r>
          </a:p>
        </p:txBody>
      </p:sp>
      <p:cxnSp>
        <p:nvCxnSpPr>
          <p:cNvPr id="18" name="Straight Arrow Connector 17">
            <a:extLst>
              <a:ext uri="{FF2B5EF4-FFF2-40B4-BE49-F238E27FC236}">
                <a16:creationId xmlns:a16="http://schemas.microsoft.com/office/drawing/2014/main" id="{76655874-ED92-4B18-BE3C-E76F4D899F56}"/>
              </a:ext>
            </a:extLst>
          </p:cNvPr>
          <p:cNvCxnSpPr>
            <a:cxnSpLocks/>
          </p:cNvCxnSpPr>
          <p:nvPr/>
        </p:nvCxnSpPr>
        <p:spPr>
          <a:xfrm flipH="1">
            <a:off x="8236990" y="5454109"/>
            <a:ext cx="151300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FE280C7F-318D-432A-A5D8-47539CDECFF9}"/>
              </a:ext>
            </a:extLst>
          </p:cNvPr>
          <p:cNvSpPr txBox="1"/>
          <p:nvPr/>
        </p:nvSpPr>
        <p:spPr>
          <a:xfrm>
            <a:off x="9754969" y="5122171"/>
            <a:ext cx="1684228"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t>This is the path of the data</a:t>
            </a:r>
          </a:p>
        </p:txBody>
      </p:sp>
    </p:spTree>
    <p:extLst>
      <p:ext uri="{BB962C8B-B14F-4D97-AF65-F5344CB8AC3E}">
        <p14:creationId xmlns:p14="http://schemas.microsoft.com/office/powerpoint/2010/main" val="10928089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our first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Create a JSON model by following the steps explained in the previous Slides.</a:t>
            </a:r>
          </a:p>
          <a:p>
            <a:pPr marL="285750" indent="-285750">
              <a:buFont typeface="Wingdings" panose="05000000000000000000" pitchFamily="2" charset="2"/>
              <a:buChar char="§"/>
            </a:pPr>
            <a:r>
              <a:rPr lang="en-US" dirty="0"/>
              <a:t>After Creating the Model bind the model to the SimpleForm using different binding Syntaxes.</a:t>
            </a:r>
          </a:p>
          <a:p>
            <a:endParaRPr lang="en-US" dirty="0"/>
          </a:p>
          <a:p>
            <a:pPr marL="285750" indent="-285750">
              <a:buFont typeface="Wingdings" panose="05000000000000000000" pitchFamily="2" charset="2"/>
              <a:buChar char="§"/>
            </a:pPr>
            <a:endParaRPr lang="en-US" dirty="0"/>
          </a:p>
          <a:p>
            <a:r>
              <a:rPr lang="en-US" dirty="0"/>
              <a:t>Code links:-</a:t>
            </a:r>
          </a:p>
          <a:p>
            <a:pPr marL="285750" indent="-285750">
              <a:buFontTx/>
              <a:buChar char="-"/>
            </a:pPr>
            <a:r>
              <a:rPr lang="en-US" dirty="0"/>
              <a:t>Main.view.xml</a:t>
            </a:r>
          </a:p>
          <a:p>
            <a:pPr marL="285750" indent="-285750">
              <a:buFontTx/>
              <a:buChar char="-"/>
            </a:pPr>
            <a:r>
              <a:rPr lang="en-US" dirty="0"/>
              <a:t>Main.controller.js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36F6542-1617-C294-ED4B-99008F052F44}"/>
              </a:ext>
            </a:extLst>
          </p:cNvPr>
          <p:cNvPicPr>
            <a:picLocks noChangeAspect="1"/>
          </p:cNvPicPr>
          <p:nvPr/>
        </p:nvPicPr>
        <p:blipFill>
          <a:blip r:embed="rId3"/>
          <a:stretch>
            <a:fillRect/>
          </a:stretch>
        </p:blipFill>
        <p:spPr>
          <a:xfrm>
            <a:off x="3927437" y="1882968"/>
            <a:ext cx="7777545" cy="38766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248278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4</a:t>
            </a:r>
          </a:p>
        </p:txBody>
      </p:sp>
    </p:spTree>
    <p:extLst>
      <p:ext uri="{BB962C8B-B14F-4D97-AF65-F5344CB8AC3E}">
        <p14:creationId xmlns:p14="http://schemas.microsoft.com/office/powerpoint/2010/main" val="3991243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UI5 SDK</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buFont typeface="Wingdings" panose="05000000000000000000" pitchFamily="2" charset="2"/>
              <a:buChar char="§"/>
            </a:pPr>
            <a:r>
              <a:rPr lang="en-US" dirty="0"/>
              <a:t>Documentation of SAP UI5 is </a:t>
            </a:r>
            <a:r>
              <a:rPr lang="en-US" b="0" i="0" dirty="0">
                <a:solidFill>
                  <a:srgbClr val="2B2B2B"/>
                </a:solidFill>
                <a:effectLst/>
                <a:latin typeface="-apple-system"/>
              </a:rPr>
              <a:t>available at </a:t>
            </a:r>
            <a:r>
              <a:rPr lang="en-US" b="0" i="0" u="none" strike="noStrike" dirty="0">
                <a:solidFill>
                  <a:srgbClr val="0600FF"/>
                </a:solidFill>
                <a:effectLst/>
                <a:latin typeface="-apple-system"/>
                <a:hlinkClick r:id="rId3"/>
              </a:rPr>
              <a:t>the SAPUI5 Software Development Kit</a:t>
            </a:r>
            <a:r>
              <a:rPr lang="en-US" b="0" i="0" dirty="0">
                <a:solidFill>
                  <a:srgbClr val="2B2B2B"/>
                </a:solidFill>
                <a:effectLst/>
                <a:latin typeface="-apple-system"/>
              </a:rPr>
              <a:t>.</a:t>
            </a:r>
          </a:p>
          <a:p>
            <a:pPr marL="285750" indent="-285750">
              <a:buFont typeface="Wingdings" panose="05000000000000000000" pitchFamily="2" charset="2"/>
              <a:buChar char="§"/>
            </a:pPr>
            <a:r>
              <a:rPr lang="en-US" dirty="0">
                <a:solidFill>
                  <a:srgbClr val="2B2B2B"/>
                </a:solidFill>
                <a:latin typeface="-apple-system"/>
              </a:rPr>
              <a:t>We can access the SAP UI5 API’s at the Documentation page of SAP UI5 or you can use the link to go to sap’s API screen - </a:t>
            </a:r>
            <a:r>
              <a:rPr lang="en-US" dirty="0">
                <a:solidFill>
                  <a:srgbClr val="2B2B2B"/>
                </a:solidFill>
                <a:latin typeface="-apple-system"/>
                <a:hlinkClick r:id="rId4"/>
              </a:rPr>
              <a:t>https://sapui5.hana.ondemand.com/#/api</a:t>
            </a:r>
            <a:endParaRPr lang="en-US" dirty="0"/>
          </a:p>
          <a:p>
            <a:pPr marL="285750" indent="-285750">
              <a:buFont typeface="Wingdings" panose="05000000000000000000" pitchFamily="2" charset="2"/>
              <a:buChar char="§"/>
            </a:pPr>
            <a:r>
              <a:rPr lang="en-US" dirty="0"/>
              <a:t>We can directly search the required api’s on the SDK.</a:t>
            </a:r>
          </a:p>
          <a:p>
            <a:pPr marL="285750" indent="-285750">
              <a:buFont typeface="Wingdings" panose="05000000000000000000" pitchFamily="2" charset="2"/>
              <a:buChar char="§"/>
            </a:pPr>
            <a:r>
              <a:rPr lang="en-US" dirty="0"/>
              <a:t>SDK contains the sample of all the controls which we can use in UI5</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hlinkClick r:id="rId4"/>
            <a:extLst>
              <a:ext uri="{FF2B5EF4-FFF2-40B4-BE49-F238E27FC236}">
                <a16:creationId xmlns:a16="http://schemas.microsoft.com/office/drawing/2014/main" id="{8C219781-96E6-4733-9BA8-C4CFD7616A91}"/>
              </a:ext>
            </a:extLst>
          </p:cNvPr>
          <p:cNvPicPr>
            <a:picLocks noChangeAspect="1"/>
          </p:cNvPicPr>
          <p:nvPr/>
        </p:nvPicPr>
        <p:blipFill>
          <a:blip r:embed="rId5"/>
          <a:stretch>
            <a:fillRect/>
          </a:stretch>
        </p:blipFill>
        <p:spPr>
          <a:xfrm>
            <a:off x="590550" y="2725341"/>
            <a:ext cx="5313944" cy="2515378"/>
          </a:xfrm>
          <a:prstGeom prst="rect">
            <a:avLst/>
          </a:prstGeom>
        </p:spPr>
      </p:pic>
      <p:pic>
        <p:nvPicPr>
          <p:cNvPr id="7" name="Picture 6">
            <a:hlinkClick r:id="rId6"/>
            <a:extLst>
              <a:ext uri="{FF2B5EF4-FFF2-40B4-BE49-F238E27FC236}">
                <a16:creationId xmlns:a16="http://schemas.microsoft.com/office/drawing/2014/main" id="{C947C017-BB79-4C45-8CCC-EA79DF3BEA17}"/>
              </a:ext>
            </a:extLst>
          </p:cNvPr>
          <p:cNvPicPr>
            <a:picLocks noChangeAspect="1"/>
          </p:cNvPicPr>
          <p:nvPr/>
        </p:nvPicPr>
        <p:blipFill>
          <a:blip r:embed="rId7"/>
          <a:stretch>
            <a:fillRect/>
          </a:stretch>
        </p:blipFill>
        <p:spPr>
          <a:xfrm>
            <a:off x="6459964" y="2725341"/>
            <a:ext cx="5313944" cy="2537339"/>
          </a:xfrm>
          <a:prstGeom prst="rect">
            <a:avLst/>
          </a:prstGeom>
        </p:spPr>
      </p:pic>
      <p:sp>
        <p:nvSpPr>
          <p:cNvPr id="9" name="TextBox 8">
            <a:extLst>
              <a:ext uri="{FF2B5EF4-FFF2-40B4-BE49-F238E27FC236}">
                <a16:creationId xmlns:a16="http://schemas.microsoft.com/office/drawing/2014/main" id="{7B57D90D-4AAB-42DF-B189-FEBCEA5FAEDB}"/>
              </a:ext>
            </a:extLst>
          </p:cNvPr>
          <p:cNvSpPr txBox="1"/>
          <p:nvPr/>
        </p:nvSpPr>
        <p:spPr>
          <a:xfrm>
            <a:off x="590550" y="5262680"/>
            <a:ext cx="6096000" cy="369332"/>
          </a:xfrm>
          <a:prstGeom prst="rect">
            <a:avLst/>
          </a:prstGeom>
          <a:noFill/>
        </p:spPr>
        <p:txBody>
          <a:bodyPr wrap="square">
            <a:spAutoFit/>
          </a:bodyPr>
          <a:lstStyle/>
          <a:p>
            <a:r>
              <a:rPr lang="en-US" dirty="0"/>
              <a:t>SAP UI5 API reference screen</a:t>
            </a:r>
          </a:p>
        </p:txBody>
      </p:sp>
      <p:sp>
        <p:nvSpPr>
          <p:cNvPr id="11" name="TextBox 10">
            <a:extLst>
              <a:ext uri="{FF2B5EF4-FFF2-40B4-BE49-F238E27FC236}">
                <a16:creationId xmlns:a16="http://schemas.microsoft.com/office/drawing/2014/main" id="{527C1F98-7673-4836-9E12-CF197503459A}"/>
              </a:ext>
            </a:extLst>
          </p:cNvPr>
          <p:cNvSpPr txBox="1"/>
          <p:nvPr/>
        </p:nvSpPr>
        <p:spPr>
          <a:xfrm>
            <a:off x="8620125" y="5362271"/>
            <a:ext cx="6096000" cy="369332"/>
          </a:xfrm>
          <a:prstGeom prst="rect">
            <a:avLst/>
          </a:prstGeom>
          <a:noFill/>
        </p:spPr>
        <p:txBody>
          <a:bodyPr wrap="square">
            <a:spAutoFit/>
          </a:bodyPr>
          <a:lstStyle/>
          <a:p>
            <a:r>
              <a:rPr lang="en-US" dirty="0"/>
              <a:t>SAP UI5 Sample reference screen</a:t>
            </a:r>
          </a:p>
        </p:txBody>
      </p:sp>
    </p:spTree>
    <p:extLst>
      <p:ext uri="{BB962C8B-B14F-4D97-AF65-F5344CB8AC3E}">
        <p14:creationId xmlns:p14="http://schemas.microsoft.com/office/powerpoint/2010/main" val="25624569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SDK continues…</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buFont typeface="Wingdings" panose="05000000000000000000" pitchFamily="2" charset="2"/>
              <a:buChar char="§"/>
            </a:pPr>
            <a:r>
              <a:rPr lang="en-US" dirty="0"/>
              <a:t>UI5 SDK contains tools to make the development smooth for the developers.</a:t>
            </a:r>
          </a:p>
          <a:p>
            <a:pPr marL="285750" indent="-285750">
              <a:buFont typeface="Wingdings" panose="05000000000000000000" pitchFamily="2" charset="2"/>
              <a:buChar char="§"/>
            </a:pPr>
            <a:r>
              <a:rPr lang="en-US" dirty="0"/>
              <a:t>It has UI5 icon packs which can be directly accessed for the UI5 SDK’s Tool Screen (</a:t>
            </a:r>
            <a:r>
              <a:rPr lang="en-US" dirty="0">
                <a:hlinkClick r:id="rId3"/>
              </a:rPr>
              <a:t>Link</a:t>
            </a:r>
            <a:r>
              <a:rPr lang="en-US" dirty="0"/>
              <a:t>).</a:t>
            </a:r>
          </a:p>
          <a:p>
            <a:pPr marL="285750" indent="-285750">
              <a:buFont typeface="Wingdings" panose="05000000000000000000" pitchFamily="2" charset="2"/>
              <a:buChar char="§"/>
            </a:pPr>
            <a:r>
              <a:rPr lang="en-US" dirty="0"/>
              <a:t>SAP UI5 SDK provides us the demo application, So we can get an idea about how to create different type of applications using UI5 controls</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5" name="Picture 24">
            <a:hlinkClick r:id="rId3"/>
            <a:extLst>
              <a:ext uri="{FF2B5EF4-FFF2-40B4-BE49-F238E27FC236}">
                <a16:creationId xmlns:a16="http://schemas.microsoft.com/office/drawing/2014/main" id="{0E4D0A44-C633-4090-A5F3-9055402D1051}"/>
              </a:ext>
            </a:extLst>
          </p:cNvPr>
          <p:cNvPicPr>
            <a:picLocks noChangeAspect="1"/>
          </p:cNvPicPr>
          <p:nvPr/>
        </p:nvPicPr>
        <p:blipFill>
          <a:blip r:embed="rId4"/>
          <a:stretch>
            <a:fillRect/>
          </a:stretch>
        </p:blipFill>
        <p:spPr>
          <a:xfrm>
            <a:off x="390525" y="2462000"/>
            <a:ext cx="5533426" cy="2691025"/>
          </a:xfrm>
          <a:prstGeom prst="rect">
            <a:avLst/>
          </a:prstGeom>
        </p:spPr>
      </p:pic>
      <p:pic>
        <p:nvPicPr>
          <p:cNvPr id="26" name="Picture 25">
            <a:hlinkClick r:id="rId5"/>
            <a:extLst>
              <a:ext uri="{FF2B5EF4-FFF2-40B4-BE49-F238E27FC236}">
                <a16:creationId xmlns:a16="http://schemas.microsoft.com/office/drawing/2014/main" id="{96C9BFD4-7C30-41FF-AB40-FB3E39080655}"/>
              </a:ext>
            </a:extLst>
          </p:cNvPr>
          <p:cNvPicPr>
            <a:picLocks noChangeAspect="1"/>
          </p:cNvPicPr>
          <p:nvPr/>
        </p:nvPicPr>
        <p:blipFill>
          <a:blip r:embed="rId6"/>
          <a:stretch>
            <a:fillRect/>
          </a:stretch>
        </p:blipFill>
        <p:spPr>
          <a:xfrm>
            <a:off x="6139185" y="2462000"/>
            <a:ext cx="5533426" cy="2657901"/>
          </a:xfrm>
          <a:prstGeom prst="rect">
            <a:avLst/>
          </a:prstGeom>
        </p:spPr>
      </p:pic>
      <p:sp>
        <p:nvSpPr>
          <p:cNvPr id="27" name="TextBox 26">
            <a:extLst>
              <a:ext uri="{FF2B5EF4-FFF2-40B4-BE49-F238E27FC236}">
                <a16:creationId xmlns:a16="http://schemas.microsoft.com/office/drawing/2014/main" id="{9629CBCF-E8D1-436B-ADE3-B17D90BEC723}"/>
              </a:ext>
            </a:extLst>
          </p:cNvPr>
          <p:cNvSpPr txBox="1"/>
          <p:nvPr/>
        </p:nvSpPr>
        <p:spPr>
          <a:xfrm>
            <a:off x="390525" y="5254109"/>
            <a:ext cx="6096000" cy="369332"/>
          </a:xfrm>
          <a:prstGeom prst="rect">
            <a:avLst/>
          </a:prstGeom>
          <a:noFill/>
        </p:spPr>
        <p:txBody>
          <a:bodyPr wrap="square">
            <a:spAutoFit/>
          </a:bodyPr>
          <a:lstStyle/>
          <a:p>
            <a:r>
              <a:rPr lang="en-US"/>
              <a:t>UI5 SDK Tools Screen</a:t>
            </a:r>
            <a:endParaRPr lang="en-US" dirty="0"/>
          </a:p>
        </p:txBody>
      </p:sp>
      <p:sp>
        <p:nvSpPr>
          <p:cNvPr id="28" name="TextBox 27">
            <a:extLst>
              <a:ext uri="{FF2B5EF4-FFF2-40B4-BE49-F238E27FC236}">
                <a16:creationId xmlns:a16="http://schemas.microsoft.com/office/drawing/2014/main" id="{F69FB92A-EC23-42D5-AB71-A5AB6D21AA40}"/>
              </a:ext>
            </a:extLst>
          </p:cNvPr>
          <p:cNvSpPr txBox="1"/>
          <p:nvPr/>
        </p:nvSpPr>
        <p:spPr>
          <a:xfrm>
            <a:off x="9049377" y="5254109"/>
            <a:ext cx="6096000" cy="369332"/>
          </a:xfrm>
          <a:prstGeom prst="rect">
            <a:avLst/>
          </a:prstGeom>
          <a:noFill/>
        </p:spPr>
        <p:txBody>
          <a:bodyPr wrap="square">
            <a:spAutoFit/>
          </a:bodyPr>
          <a:lstStyle/>
          <a:p>
            <a:r>
              <a:rPr lang="en-US" dirty="0"/>
              <a:t>UI5 SDK Demo Apps Screen</a:t>
            </a:r>
          </a:p>
        </p:txBody>
      </p:sp>
    </p:spTree>
    <p:extLst>
      <p:ext uri="{BB962C8B-B14F-4D97-AF65-F5344CB8AC3E}">
        <p14:creationId xmlns:p14="http://schemas.microsoft.com/office/powerpoint/2010/main" val="639969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SDK continues…</a:t>
            </a:r>
          </a:p>
          <a:p>
            <a:endParaRPr lang="en-US" sz="3600" dirty="0">
              <a:latin typeface="Cooper Black" panose="0208090404030B020404" pitchFamily="18" charset="0"/>
            </a:endParaRP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When we search and open any API we see a screen similar to one which is shown below.</a:t>
            </a:r>
          </a:p>
          <a:p>
            <a:pPr marL="285750" indent="-285750">
              <a:buFont typeface="Wingdings" panose="05000000000000000000" pitchFamily="2" charset="2"/>
              <a:buChar char="§"/>
            </a:pPr>
            <a:r>
              <a:rPr lang="en-US" dirty="0"/>
              <a:t>Every API contains different kind of:</a:t>
            </a:r>
          </a:p>
          <a:p>
            <a:pPr marL="742950" lvl="1" indent="-285750">
              <a:buFont typeface="Courier New" panose="02070309020205020404" pitchFamily="49" charset="0"/>
              <a:buChar char="o"/>
            </a:pPr>
            <a:r>
              <a:rPr lang="en-US" dirty="0"/>
              <a:t>Properties, </a:t>
            </a:r>
          </a:p>
          <a:p>
            <a:pPr marL="742950" lvl="1" indent="-285750">
              <a:buFont typeface="Courier New" panose="02070309020205020404" pitchFamily="49" charset="0"/>
              <a:buChar char="o"/>
            </a:pPr>
            <a:r>
              <a:rPr lang="en-US" dirty="0"/>
              <a:t>Aggregations, </a:t>
            </a:r>
          </a:p>
          <a:p>
            <a:pPr marL="742950" lvl="1" indent="-285750">
              <a:buFont typeface="Courier New" panose="02070309020205020404" pitchFamily="49" charset="0"/>
              <a:buChar char="o"/>
            </a:pPr>
            <a:r>
              <a:rPr lang="en-US" dirty="0"/>
              <a:t>Associations,</a:t>
            </a:r>
          </a:p>
          <a:p>
            <a:pPr marL="742950" lvl="1" indent="-285750">
              <a:buFont typeface="Courier New" panose="02070309020205020404" pitchFamily="49" charset="0"/>
              <a:buChar char="o"/>
            </a:pPr>
            <a:r>
              <a:rPr lang="en-US" dirty="0"/>
              <a:t>Events,</a:t>
            </a:r>
          </a:p>
          <a:p>
            <a:pPr marL="742950" lvl="1" indent="-285750">
              <a:buFont typeface="Courier New" panose="02070309020205020404" pitchFamily="49" charset="0"/>
              <a:buChar char="o"/>
            </a:pPr>
            <a:r>
              <a:rPr lang="en-US" dirty="0"/>
              <a:t>Methods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hlinkClick r:id="rId3"/>
            <a:extLst>
              <a:ext uri="{FF2B5EF4-FFF2-40B4-BE49-F238E27FC236}">
                <a16:creationId xmlns:a16="http://schemas.microsoft.com/office/drawing/2014/main" id="{13B0C8C9-E94C-4F3A-84B3-F1B95713651D}"/>
              </a:ext>
            </a:extLst>
          </p:cNvPr>
          <p:cNvPicPr>
            <a:picLocks noChangeAspect="1"/>
          </p:cNvPicPr>
          <p:nvPr/>
        </p:nvPicPr>
        <p:blipFill>
          <a:blip r:embed="rId4"/>
          <a:stretch>
            <a:fillRect/>
          </a:stretch>
        </p:blipFill>
        <p:spPr>
          <a:xfrm>
            <a:off x="2876550" y="1882857"/>
            <a:ext cx="8420100" cy="3979693"/>
          </a:xfrm>
          <a:prstGeom prst="rect">
            <a:avLst/>
          </a:prstGeom>
        </p:spPr>
      </p:pic>
    </p:spTree>
    <p:extLst>
      <p:ext uri="{BB962C8B-B14F-4D97-AF65-F5344CB8AC3E}">
        <p14:creationId xmlns:p14="http://schemas.microsoft.com/office/powerpoint/2010/main" val="4002362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Views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View is responsible to manage information display to the users.</a:t>
            </a:r>
          </a:p>
          <a:p>
            <a:pPr marL="285750" indent="-285750" algn="just">
              <a:buFont typeface="Arial" panose="020B0604020202020204" pitchFamily="34" charset="0"/>
              <a:buChar char="•"/>
            </a:pPr>
            <a:r>
              <a:rPr lang="en-US" b="0" i="0" dirty="0">
                <a:effectLst/>
              </a:rPr>
              <a:t>Views are based on Model.</a:t>
            </a:r>
          </a:p>
          <a:p>
            <a:pPr algn="just"/>
            <a:endParaRPr lang="en-US" dirty="0"/>
          </a:p>
          <a:p>
            <a:pPr algn="just"/>
            <a:r>
              <a:rPr lang="en-US" b="0" i="0" dirty="0">
                <a:effectLst/>
              </a:rPr>
              <a:t>Ther</a:t>
            </a:r>
            <a:r>
              <a:rPr lang="en-US" dirty="0"/>
              <a:t>e are Four types of views in SAP UI5, these are listed below:</a:t>
            </a:r>
          </a:p>
          <a:p>
            <a:pPr marL="342900" indent="-342900" algn="just">
              <a:buFont typeface="+mj-lt"/>
              <a:buAutoNum type="arabicPeriod"/>
            </a:pPr>
            <a:r>
              <a:rPr lang="en-US" b="0" i="0" dirty="0">
                <a:effectLst/>
              </a:rPr>
              <a:t>XML View:- It is in the XML format. The file name ends with the extension “.view.xml”. There are no predefined methods in the XML view.</a:t>
            </a:r>
          </a:p>
          <a:p>
            <a:pPr marL="342900" indent="-342900" algn="just">
              <a:buFont typeface="+mj-lt"/>
              <a:buAutoNum type="arabicPeriod"/>
            </a:pPr>
            <a:r>
              <a:rPr lang="en-US" dirty="0"/>
              <a:t>JS View:- </a:t>
            </a:r>
            <a:r>
              <a:rPr lang="en-US" b="0" i="0" dirty="0">
                <a:effectLst/>
              </a:rPr>
              <a:t>It is in JavaScript format. The extension of the view file is “.view.js”. </a:t>
            </a:r>
            <a:endParaRPr lang="en-US" dirty="0"/>
          </a:p>
          <a:p>
            <a:pPr marL="342900" indent="-342900" algn="just">
              <a:buFont typeface="+mj-lt"/>
              <a:buAutoNum type="arabicPeriod"/>
            </a:pPr>
            <a:r>
              <a:rPr lang="en-US" dirty="0"/>
              <a:t>JSON View:- </a:t>
            </a:r>
            <a:r>
              <a:rPr lang="en-US" b="0" i="0" dirty="0">
                <a:effectLst/>
              </a:rPr>
              <a:t>It is in JSON format.  The file name ends with the extension “.view.json”.</a:t>
            </a:r>
            <a:endParaRPr lang="en-US" dirty="0"/>
          </a:p>
          <a:p>
            <a:pPr marL="342900" indent="-342900" algn="just">
              <a:buFont typeface="+mj-lt"/>
              <a:buAutoNum type="arabicPeriod"/>
            </a:pPr>
            <a:r>
              <a:rPr lang="en-US" b="0" i="0" dirty="0">
                <a:effectLst/>
              </a:rPr>
              <a:t>HTML View:- It is in HTML format. The file name ends with the extension “.view.html”. Here we create the controls within the &lt;div&gt; tags, as we do while developing HTML pages.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6402F69D-0956-4CA1-9B5B-2EE9DAE1E2F3}"/>
              </a:ext>
            </a:extLst>
          </p:cNvPr>
          <p:cNvGrpSpPr/>
          <p:nvPr/>
        </p:nvGrpSpPr>
        <p:grpSpPr>
          <a:xfrm>
            <a:off x="5520734" y="4008434"/>
            <a:ext cx="3183923" cy="2293757"/>
            <a:chOff x="3435320" y="1164752"/>
            <a:chExt cx="6172373" cy="4681078"/>
          </a:xfrm>
        </p:grpSpPr>
        <p:sp>
          <p:nvSpPr>
            <p:cNvPr id="7" name="Oval 6">
              <a:extLst>
                <a:ext uri="{FF2B5EF4-FFF2-40B4-BE49-F238E27FC236}">
                  <a16:creationId xmlns:a16="http://schemas.microsoft.com/office/drawing/2014/main" id="{B1497270-8691-4D81-B159-90AEBDF31AFE}"/>
                </a:ext>
              </a:extLst>
            </p:cNvPr>
            <p:cNvSpPr/>
            <p:nvPr/>
          </p:nvSpPr>
          <p:spPr>
            <a:xfrm>
              <a:off x="3980940" y="1618886"/>
              <a:ext cx="4226944" cy="4226944"/>
            </a:xfrm>
            <a:prstGeom prst="ellipse">
              <a:avLst/>
            </a:prstGeom>
            <a:solidFill>
              <a:sysClr val="window" lastClr="FFFFFF">
                <a:lumMod val="9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aphicFrame>
          <p:nvGraphicFramePr>
            <p:cNvPr id="9" name="Chart 8">
              <a:extLst>
                <a:ext uri="{FF2B5EF4-FFF2-40B4-BE49-F238E27FC236}">
                  <a16:creationId xmlns:a16="http://schemas.microsoft.com/office/drawing/2014/main" id="{3EEAD4A0-DF67-44C0-B9F9-5A03E9021E4D}"/>
                </a:ext>
              </a:extLst>
            </p:cNvPr>
            <p:cNvGraphicFramePr/>
            <p:nvPr/>
          </p:nvGraphicFramePr>
          <p:xfrm>
            <a:off x="3435320" y="1959630"/>
            <a:ext cx="5318184" cy="3545456"/>
          </p:xfrm>
          <a:graphic>
            <a:graphicData uri="http://schemas.openxmlformats.org/drawingml/2006/chart">
              <c:chart xmlns:c="http://schemas.openxmlformats.org/drawingml/2006/chart" xmlns:r="http://schemas.openxmlformats.org/officeDocument/2006/relationships" r:id="rId3"/>
            </a:graphicData>
          </a:graphic>
        </p:graphicFrame>
        <p:sp>
          <p:nvSpPr>
            <p:cNvPr id="10" name="Donut 4">
              <a:extLst>
                <a:ext uri="{FF2B5EF4-FFF2-40B4-BE49-F238E27FC236}">
                  <a16:creationId xmlns:a16="http://schemas.microsoft.com/office/drawing/2014/main" id="{0D1FE19F-1655-4033-A620-ACA78E087820}"/>
                </a:ext>
              </a:extLst>
            </p:cNvPr>
            <p:cNvSpPr/>
            <p:nvPr/>
          </p:nvSpPr>
          <p:spPr>
            <a:xfrm>
              <a:off x="5180012" y="2817958"/>
              <a:ext cx="1828800" cy="1828800"/>
            </a:xfrm>
            <a:prstGeom prst="donut">
              <a:avLst>
                <a:gd name="adj" fmla="val 14475"/>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latin typeface="Calibri"/>
                <a:ea typeface="+mn-ea"/>
                <a:cs typeface="+mn-cs"/>
              </a:endParaRPr>
            </a:p>
          </p:txBody>
        </p:sp>
        <p:sp>
          <p:nvSpPr>
            <p:cNvPr id="11" name="Oval 10">
              <a:extLst>
                <a:ext uri="{FF2B5EF4-FFF2-40B4-BE49-F238E27FC236}">
                  <a16:creationId xmlns:a16="http://schemas.microsoft.com/office/drawing/2014/main" id="{118866EE-5E16-4564-8265-BF57214AE72B}"/>
                </a:ext>
              </a:extLst>
            </p:cNvPr>
            <p:cNvSpPr/>
            <p:nvPr/>
          </p:nvSpPr>
          <p:spPr>
            <a:xfrm>
              <a:off x="5852873" y="3490819"/>
              <a:ext cx="483078" cy="483078"/>
            </a:xfrm>
            <a:prstGeom prst="ellipse">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D45126EA-E8F2-4E91-AB82-F4F7FF19543D}"/>
                </a:ext>
              </a:extLst>
            </p:cNvPr>
            <p:cNvSpPr txBox="1"/>
            <p:nvPr/>
          </p:nvSpPr>
          <p:spPr>
            <a:xfrm>
              <a:off x="3435320" y="1164752"/>
              <a:ext cx="1359073" cy="849974"/>
            </a:xfrm>
            <a:prstGeom prst="rect">
              <a:avLst/>
            </a:prstGeom>
            <a:noFill/>
          </p:spPr>
          <p:txBody>
            <a:bodyPr wrap="squar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rPr>
                <a:t>2%</a:t>
              </a:r>
            </a:p>
          </p:txBody>
        </p:sp>
        <p:sp>
          <p:nvSpPr>
            <p:cNvPr id="13" name="TextBox 12">
              <a:extLst>
                <a:ext uri="{FF2B5EF4-FFF2-40B4-BE49-F238E27FC236}">
                  <a16:creationId xmlns:a16="http://schemas.microsoft.com/office/drawing/2014/main" id="{6FAB7F7D-5EF8-4F77-939B-7AC1CBEB4C9C}"/>
                </a:ext>
              </a:extLst>
            </p:cNvPr>
            <p:cNvSpPr txBox="1"/>
            <p:nvPr/>
          </p:nvSpPr>
          <p:spPr>
            <a:xfrm>
              <a:off x="8255269" y="1500068"/>
              <a:ext cx="1352424" cy="849974"/>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srgbClr val="296480"/>
                  </a:solidFill>
                  <a:effectLst/>
                  <a:uLnTx/>
                  <a:uFillTx/>
                  <a:latin typeface="Arial" panose="020B0604020202020204" pitchFamily="34" charset="0"/>
                  <a:cs typeface="Arial" panose="020B0604020202020204" pitchFamily="34" charset="0"/>
                </a:rPr>
                <a:t>99%</a:t>
              </a:r>
            </a:p>
          </p:txBody>
        </p:sp>
        <p:sp>
          <p:nvSpPr>
            <p:cNvPr id="14" name="Freeform 26">
              <a:extLst>
                <a:ext uri="{FF2B5EF4-FFF2-40B4-BE49-F238E27FC236}">
                  <a16:creationId xmlns:a16="http://schemas.microsoft.com/office/drawing/2014/main" id="{6877B875-86A2-40D9-9F55-ED2CDC609AA1}"/>
                </a:ext>
              </a:extLst>
            </p:cNvPr>
            <p:cNvSpPr/>
            <p:nvPr/>
          </p:nvSpPr>
          <p:spPr>
            <a:xfrm>
              <a:off x="4614316" y="1560591"/>
              <a:ext cx="1359073" cy="666651"/>
            </a:xfrm>
            <a:custGeom>
              <a:avLst/>
              <a:gdLst>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3132 h 667011"/>
                <a:gd name="connsiteX1" fmla="*/ 729641 w 1359074"/>
                <a:gd name="connsiteY1" fmla="*/ 0 h 667011"/>
                <a:gd name="connsiteX2" fmla="*/ 1359074 w 1359074"/>
                <a:gd name="connsiteY2" fmla="*/ 667011 h 667011"/>
                <a:gd name="connsiteX3" fmla="*/ 1359074 w 1359074"/>
                <a:gd name="connsiteY3" fmla="*/ 667011 h 667011"/>
              </a:gdLst>
              <a:ahLst/>
              <a:cxnLst>
                <a:cxn ang="0">
                  <a:pos x="connsiteX0" y="connsiteY0"/>
                </a:cxn>
                <a:cxn ang="0">
                  <a:pos x="connsiteX1" y="connsiteY1"/>
                </a:cxn>
                <a:cxn ang="0">
                  <a:pos x="connsiteX2" y="connsiteY2"/>
                </a:cxn>
                <a:cxn ang="0">
                  <a:pos x="connsiteX3" y="connsiteY3"/>
                </a:cxn>
              </a:cxnLst>
              <a:rect l="l" t="t" r="r" b="b"/>
              <a:pathLst>
                <a:path w="1359074" h="667011">
                  <a:moveTo>
                    <a:pt x="0" y="3132"/>
                  </a:moveTo>
                  <a:lnTo>
                    <a:pt x="729641" y="0"/>
                  </a:lnTo>
                  <a:lnTo>
                    <a:pt x="1359074" y="667011"/>
                  </a:lnTo>
                  <a:lnTo>
                    <a:pt x="1359074" y="667011"/>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15" name="Freeform 27">
              <a:extLst>
                <a:ext uri="{FF2B5EF4-FFF2-40B4-BE49-F238E27FC236}">
                  <a16:creationId xmlns:a16="http://schemas.microsoft.com/office/drawing/2014/main" id="{508C7C97-05EA-4ABF-A609-34FB42F05687}"/>
                </a:ext>
              </a:extLst>
            </p:cNvPr>
            <p:cNvSpPr/>
            <p:nvPr/>
          </p:nvSpPr>
          <p:spPr>
            <a:xfrm>
              <a:off x="6896911" y="1838529"/>
              <a:ext cx="1274323" cy="700390"/>
            </a:xfrm>
            <a:custGeom>
              <a:avLst/>
              <a:gdLst>
                <a:gd name="connsiteX0" fmla="*/ 1478604 w 1478604"/>
                <a:gd name="connsiteY0" fmla="*/ 50546 h 575839"/>
                <a:gd name="connsiteX1" fmla="*/ 787940 w 1478604"/>
                <a:gd name="connsiteY1" fmla="*/ 50546 h 575839"/>
                <a:gd name="connsiteX2" fmla="*/ 0 w 1478604"/>
                <a:gd name="connsiteY2" fmla="*/ 575839 h 575839"/>
                <a:gd name="connsiteX0" fmla="*/ 1478604 w 1478604"/>
                <a:gd name="connsiteY0" fmla="*/ 0 h 525293"/>
                <a:gd name="connsiteX1" fmla="*/ 787940 w 1478604"/>
                <a:gd name="connsiteY1" fmla="*/ 0 h 525293"/>
                <a:gd name="connsiteX2" fmla="*/ 0 w 1478604"/>
                <a:gd name="connsiteY2" fmla="*/ 525293 h 525293"/>
                <a:gd name="connsiteX0" fmla="*/ 1478604 w 1478604"/>
                <a:gd name="connsiteY0" fmla="*/ 0 h 525293"/>
                <a:gd name="connsiteX1" fmla="*/ 787940 w 1478604"/>
                <a:gd name="connsiteY1" fmla="*/ 0 h 525293"/>
                <a:gd name="connsiteX2" fmla="*/ 0 w 1478604"/>
                <a:gd name="connsiteY2" fmla="*/ 525293 h 525293"/>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0 h 700390"/>
                <a:gd name="connsiteX1" fmla="*/ 583659 w 1274323"/>
                <a:gd name="connsiteY1" fmla="*/ 0 h 700390"/>
                <a:gd name="connsiteX2" fmla="*/ 0 w 1274323"/>
                <a:gd name="connsiteY2" fmla="*/ 700390 h 700390"/>
              </a:gdLst>
              <a:ahLst/>
              <a:cxnLst>
                <a:cxn ang="0">
                  <a:pos x="connsiteX0" y="connsiteY0"/>
                </a:cxn>
                <a:cxn ang="0">
                  <a:pos x="connsiteX1" y="connsiteY1"/>
                </a:cxn>
                <a:cxn ang="0">
                  <a:pos x="connsiteX2" y="connsiteY2"/>
                </a:cxn>
              </a:cxnLst>
              <a:rect l="l" t="t" r="r" b="b"/>
              <a:pathLst>
                <a:path w="1274323" h="700390">
                  <a:moveTo>
                    <a:pt x="1274323" y="0"/>
                  </a:moveTo>
                  <a:lnTo>
                    <a:pt x="583659" y="0"/>
                  </a:lnTo>
                  <a:lnTo>
                    <a:pt x="0" y="700390"/>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16" name="TextBox 15">
            <a:extLst>
              <a:ext uri="{FF2B5EF4-FFF2-40B4-BE49-F238E27FC236}">
                <a16:creationId xmlns:a16="http://schemas.microsoft.com/office/drawing/2014/main" id="{2F2F335A-BAE3-4B8E-A0C0-53B5855F5039}"/>
              </a:ext>
            </a:extLst>
          </p:cNvPr>
          <p:cNvSpPr txBox="1"/>
          <p:nvPr/>
        </p:nvSpPr>
        <p:spPr>
          <a:xfrm>
            <a:off x="298730" y="3784314"/>
            <a:ext cx="2821599" cy="369332"/>
          </a:xfrm>
          <a:prstGeom prst="rect">
            <a:avLst/>
          </a:prstGeom>
          <a:noFill/>
        </p:spPr>
        <p:txBody>
          <a:bodyPr wrap="square" rtlCol="0">
            <a:spAutoFit/>
          </a:bodyPr>
          <a:lstStyle/>
          <a:p>
            <a:r>
              <a:rPr lang="en-US" b="1" dirty="0"/>
              <a:t>Percentage Usage of Views</a:t>
            </a:r>
            <a:r>
              <a:rPr lang="en-US" dirty="0"/>
              <a:t>:</a:t>
            </a:r>
          </a:p>
        </p:txBody>
      </p:sp>
      <p:sp>
        <p:nvSpPr>
          <p:cNvPr id="17" name="TextBox 16">
            <a:extLst>
              <a:ext uri="{FF2B5EF4-FFF2-40B4-BE49-F238E27FC236}">
                <a16:creationId xmlns:a16="http://schemas.microsoft.com/office/drawing/2014/main" id="{47D3B0E7-AA48-4BA6-92AD-713B8AD1AF13}"/>
              </a:ext>
            </a:extLst>
          </p:cNvPr>
          <p:cNvSpPr txBox="1"/>
          <p:nvPr/>
        </p:nvSpPr>
        <p:spPr>
          <a:xfrm>
            <a:off x="4019550" y="4365729"/>
            <a:ext cx="1782632" cy="923330"/>
          </a:xfrm>
          <a:prstGeom prst="rect">
            <a:avLst/>
          </a:prstGeom>
          <a:noFill/>
        </p:spPr>
        <p:txBody>
          <a:bodyPr wrap="square" rtlCol="0">
            <a:spAutoFit/>
          </a:bodyPr>
          <a:lstStyle/>
          <a:p>
            <a:r>
              <a:rPr lang="en-US" dirty="0"/>
              <a:t>JS View is used only in 2% of the views.</a:t>
            </a:r>
          </a:p>
        </p:txBody>
      </p:sp>
      <p:sp>
        <p:nvSpPr>
          <p:cNvPr id="18" name="TextBox 17">
            <a:extLst>
              <a:ext uri="{FF2B5EF4-FFF2-40B4-BE49-F238E27FC236}">
                <a16:creationId xmlns:a16="http://schemas.microsoft.com/office/drawing/2014/main" id="{346E0FDA-68F6-4DCB-A511-5FFE4FAF2109}"/>
              </a:ext>
            </a:extLst>
          </p:cNvPr>
          <p:cNvSpPr txBox="1"/>
          <p:nvPr/>
        </p:nvSpPr>
        <p:spPr>
          <a:xfrm>
            <a:off x="8143875" y="4681784"/>
            <a:ext cx="2085975" cy="923330"/>
          </a:xfrm>
          <a:prstGeom prst="rect">
            <a:avLst/>
          </a:prstGeom>
          <a:noFill/>
        </p:spPr>
        <p:txBody>
          <a:bodyPr wrap="square" rtlCol="0">
            <a:spAutoFit/>
          </a:bodyPr>
          <a:lstStyle/>
          <a:p>
            <a:r>
              <a:rPr lang="en-US" dirty="0"/>
              <a:t>XML Views are the mostly used views now a days.</a:t>
            </a:r>
          </a:p>
        </p:txBody>
      </p:sp>
      <p:sp>
        <p:nvSpPr>
          <p:cNvPr id="19" name="TextBox 18">
            <a:extLst>
              <a:ext uri="{FF2B5EF4-FFF2-40B4-BE49-F238E27FC236}">
                <a16:creationId xmlns:a16="http://schemas.microsoft.com/office/drawing/2014/main" id="{E358E1E8-3C8D-4C4E-A6C9-6C2A5CD3ADAC}"/>
              </a:ext>
            </a:extLst>
          </p:cNvPr>
          <p:cNvSpPr txBox="1"/>
          <p:nvPr/>
        </p:nvSpPr>
        <p:spPr>
          <a:xfrm>
            <a:off x="409575" y="4338589"/>
            <a:ext cx="2701229" cy="646331"/>
          </a:xfrm>
          <a:prstGeom prst="rect">
            <a:avLst/>
          </a:prstGeom>
          <a:noFill/>
        </p:spPr>
        <p:txBody>
          <a:bodyPr wrap="square" rtlCol="0">
            <a:spAutoFit/>
          </a:bodyPr>
          <a:lstStyle/>
          <a:p>
            <a:pPr marL="285750" indent="-285750">
              <a:buFont typeface="Arial" panose="020B0604020202020204" pitchFamily="34" charset="0"/>
              <a:buChar char="•"/>
            </a:pPr>
            <a:r>
              <a:rPr lang="en-US" dirty="0"/>
              <a:t>JSON View – 0%</a:t>
            </a:r>
          </a:p>
          <a:p>
            <a:pPr marL="285750" indent="-285750">
              <a:buFont typeface="Arial" panose="020B0604020202020204" pitchFamily="34" charset="0"/>
              <a:buChar char="•"/>
            </a:pPr>
            <a:r>
              <a:rPr lang="en-US" dirty="0"/>
              <a:t>HTML view – 0%</a:t>
            </a:r>
          </a:p>
        </p:txBody>
      </p:sp>
      <p:sp>
        <p:nvSpPr>
          <p:cNvPr id="21" name="TextBox 20">
            <a:extLst>
              <a:ext uri="{FF2B5EF4-FFF2-40B4-BE49-F238E27FC236}">
                <a16:creationId xmlns:a16="http://schemas.microsoft.com/office/drawing/2014/main" id="{FED32ED2-7494-42B9-ABA5-423317C3A481}"/>
              </a:ext>
            </a:extLst>
          </p:cNvPr>
          <p:cNvSpPr txBox="1"/>
          <p:nvPr/>
        </p:nvSpPr>
        <p:spPr>
          <a:xfrm>
            <a:off x="381638" y="5061766"/>
            <a:ext cx="3267075" cy="646331"/>
          </a:xfrm>
          <a:prstGeom prst="rect">
            <a:avLst/>
          </a:prstGeom>
          <a:noFill/>
        </p:spPr>
        <p:txBody>
          <a:bodyPr wrap="square" rtlCol="0">
            <a:spAutoFit/>
          </a:bodyPr>
          <a:lstStyle/>
          <a:p>
            <a:r>
              <a:rPr lang="en-US" dirty="0"/>
              <a:t>The use of JSON and HTML views are negligible</a:t>
            </a:r>
          </a:p>
        </p:txBody>
      </p:sp>
    </p:spTree>
    <p:extLst>
      <p:ext uri="{BB962C8B-B14F-4D97-AF65-F5344CB8AC3E}">
        <p14:creationId xmlns:p14="http://schemas.microsoft.com/office/powerpoint/2010/main" val="2808213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Initializing our First View (JS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b="1" dirty="0"/>
              <a:t>Syntax of initializing a control in UI5</a:t>
            </a:r>
          </a:p>
          <a:p>
            <a:r>
              <a:rPr lang="en-US" dirty="0"/>
              <a:t>      </a:t>
            </a:r>
          </a:p>
          <a:p>
            <a:r>
              <a:rPr lang="en-US" dirty="0"/>
              <a:t>	</a:t>
            </a:r>
            <a:r>
              <a:rPr lang="en-US" b="1" i="1" dirty="0">
                <a:solidFill>
                  <a:schemeClr val="accent6">
                    <a:lumMod val="75000"/>
                  </a:schemeClr>
                </a:solidFill>
                <a:effectLst/>
                <a:latin typeface="Consolas" panose="020B0609020204030204" pitchFamily="49" charset="0"/>
              </a:rPr>
              <a:t>var objectName = new libraryName.className(sId, oProperties);</a:t>
            </a:r>
          </a:p>
          <a:p>
            <a:endParaRPr lang="en-US" dirty="0">
              <a:solidFill>
                <a:schemeClr val="accent6">
                  <a:lumMod val="75000"/>
                </a:schemeClr>
              </a:solidFill>
            </a:endParaRPr>
          </a:p>
          <a:p>
            <a:r>
              <a:rPr lang="en-US" dirty="0"/>
              <a:t>	</a:t>
            </a:r>
            <a:r>
              <a:rPr lang="en-US" b="1" i="1" dirty="0">
                <a:solidFill>
                  <a:schemeClr val="accent6">
                    <a:lumMod val="75000"/>
                  </a:schemeClr>
                </a:solidFill>
                <a:effectLst/>
                <a:latin typeface="Consolas" panose="020B0609020204030204" pitchFamily="49" charset="0"/>
              </a:rPr>
              <a:t>sId</a:t>
            </a:r>
            <a:r>
              <a:rPr lang="en-US" dirty="0"/>
              <a:t> </a:t>
            </a:r>
            <a:r>
              <a:rPr lang="en-US" dirty="0">
                <a:sym typeface="Wingdings" panose="05000000000000000000" pitchFamily="2" charset="2"/>
              </a:rPr>
              <a:t> unique id of our control</a:t>
            </a:r>
          </a:p>
          <a:p>
            <a:r>
              <a:rPr lang="en-US" dirty="0">
                <a:sym typeface="Wingdings" panose="05000000000000000000" pitchFamily="2" charset="2"/>
              </a:rPr>
              <a:t>	</a:t>
            </a:r>
            <a:r>
              <a:rPr lang="en-US" b="1" i="1" dirty="0">
                <a:solidFill>
                  <a:schemeClr val="accent6">
                    <a:lumMod val="75000"/>
                  </a:schemeClr>
                </a:solidFill>
                <a:effectLst/>
                <a:latin typeface="Consolas" panose="020B0609020204030204" pitchFamily="49" charset="0"/>
              </a:rPr>
              <a:t>oProperties</a:t>
            </a:r>
            <a:r>
              <a:rPr lang="en-US" dirty="0">
                <a:sym typeface="Wingdings" panose="05000000000000000000" pitchFamily="2" charset="2"/>
              </a:rPr>
              <a:t>  are the information about the class in an object format.</a:t>
            </a:r>
          </a:p>
          <a:p>
            <a:endParaRPr lang="en-US" dirty="0">
              <a:sym typeface="Wingdings" panose="05000000000000000000" pitchFamily="2" charset="2"/>
            </a:endParaRPr>
          </a:p>
          <a:p>
            <a:r>
              <a:rPr lang="en-US" b="1" dirty="0">
                <a:sym typeface="Wingdings" panose="05000000000000000000" pitchFamily="2" charset="2"/>
              </a:rPr>
              <a:t>Syntax of initializing a view</a:t>
            </a:r>
          </a:p>
          <a:p>
            <a:r>
              <a:rPr lang="en-US" b="1" dirty="0">
                <a:sym typeface="Wingdings" panose="05000000000000000000" pitchFamily="2" charset="2"/>
              </a:rPr>
              <a:t>	</a:t>
            </a:r>
            <a:r>
              <a:rPr lang="en-US" b="1" i="1" dirty="0">
                <a:solidFill>
                  <a:schemeClr val="accent6">
                    <a:lumMod val="75000"/>
                  </a:schemeClr>
                </a:solidFill>
                <a:effectLst/>
                <a:latin typeface="Consolas" panose="020B0609020204030204" pitchFamily="49" charset="0"/>
              </a:rPr>
              <a:t>var oView = new sap.ui.view({</a:t>
            </a:r>
          </a:p>
          <a:p>
            <a:r>
              <a:rPr lang="en-US" b="1" i="1" dirty="0">
                <a:solidFill>
                  <a:schemeClr val="accent6">
                    <a:lumMod val="75000"/>
                  </a:schemeClr>
                </a:solidFill>
                <a:latin typeface="Consolas" panose="020B0609020204030204" pitchFamily="49" charset="0"/>
              </a:rPr>
              <a:t>		</a:t>
            </a:r>
            <a:r>
              <a:rPr lang="en-US" b="1" i="1" dirty="0">
                <a:solidFill>
                  <a:schemeClr val="accent6">
                    <a:lumMod val="75000"/>
                  </a:schemeClr>
                </a:solidFill>
                <a:effectLst/>
                <a:latin typeface="Consolas" panose="020B0609020204030204" pitchFamily="49" charset="0"/>
              </a:rPr>
              <a:t>id: ‘’,</a:t>
            </a:r>
          </a:p>
          <a:p>
            <a:r>
              <a:rPr lang="en-US" b="1" i="1" dirty="0">
                <a:solidFill>
                  <a:schemeClr val="accent6">
                    <a:lumMod val="75000"/>
                  </a:schemeClr>
                </a:solidFill>
                <a:latin typeface="Consolas" panose="020B0609020204030204" pitchFamily="49" charset="0"/>
              </a:rPr>
              <a:t>		</a:t>
            </a:r>
            <a:r>
              <a:rPr lang="en-US" b="1" i="1" dirty="0">
                <a:solidFill>
                  <a:schemeClr val="accent6">
                    <a:lumMod val="75000"/>
                  </a:schemeClr>
                </a:solidFill>
                <a:effectLst/>
                <a:latin typeface="Consolas" panose="020B0609020204030204" pitchFamily="49" charset="0"/>
              </a:rPr>
              <a:t>viewName: ‘’,</a:t>
            </a:r>
          </a:p>
          <a:p>
            <a:r>
              <a:rPr lang="en-US" b="1" i="1" dirty="0">
                <a:solidFill>
                  <a:schemeClr val="accent6">
                    <a:lumMod val="75000"/>
                  </a:schemeClr>
                </a:solidFill>
                <a:latin typeface="Consolas" panose="020B0609020204030204" pitchFamily="49" charset="0"/>
              </a:rPr>
              <a:t>		</a:t>
            </a:r>
            <a:r>
              <a:rPr lang="en-US" b="1" i="1" dirty="0">
                <a:solidFill>
                  <a:schemeClr val="accent6">
                    <a:lumMod val="75000"/>
                  </a:schemeClr>
                </a:solidFill>
                <a:effectLst/>
                <a:latin typeface="Consolas" panose="020B0609020204030204" pitchFamily="49" charset="0"/>
              </a:rPr>
              <a:t>type: ''</a:t>
            </a:r>
          </a:p>
          <a:p>
            <a:r>
              <a:rPr lang="en-US" b="1" i="1" dirty="0">
                <a:solidFill>
                  <a:schemeClr val="accent6">
                    <a:lumMod val="75000"/>
                  </a:schemeClr>
                </a:solidFill>
                <a:effectLst/>
                <a:latin typeface="Consolas" panose="020B0609020204030204" pitchFamily="49" charset="0"/>
              </a:rPr>
              <a:t>   	});</a:t>
            </a:r>
          </a:p>
          <a:p>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35819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Initialize First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buFont typeface="Wingdings" panose="05000000000000000000" pitchFamily="2" charset="2"/>
              <a:buChar char="§"/>
            </a:pPr>
            <a:r>
              <a:rPr lang="en-US" dirty="0"/>
              <a:t>Now create our first view.</a:t>
            </a:r>
          </a:p>
          <a:p>
            <a:pPr marL="285750" indent="-285750">
              <a:buFont typeface="Wingdings" panose="05000000000000000000" pitchFamily="2" charset="2"/>
              <a:buChar char="§"/>
            </a:pPr>
            <a:r>
              <a:rPr lang="en-US" dirty="0"/>
              <a:t>Along with that we will add a button in the view using </a:t>
            </a:r>
            <a:r>
              <a:rPr lang="en-US" dirty="0" err="1"/>
              <a:t>js</a:t>
            </a:r>
            <a:r>
              <a:rPr lang="en-US" dirty="0"/>
              <a:t> view.</a:t>
            </a:r>
          </a:p>
          <a:p>
            <a:pPr marL="285750" indent="-285750">
              <a:buFont typeface="Wingdings" panose="05000000000000000000" pitchFamily="2" charset="2"/>
              <a:buChar char="§"/>
            </a:pPr>
            <a:endParaRPr lang="en-US" dirty="0"/>
          </a:p>
          <a:p>
            <a:r>
              <a:rPr lang="en-US" dirty="0"/>
              <a:t>Code Links:- </a:t>
            </a:r>
          </a:p>
          <a:p>
            <a:pPr marL="285750" indent="-285750">
              <a:buFontTx/>
              <a:buChar char="-"/>
            </a:pPr>
            <a:r>
              <a:rPr lang="en-US" dirty="0"/>
              <a:t>index.html</a:t>
            </a:r>
          </a:p>
          <a:p>
            <a:pPr marL="285750" indent="-285750">
              <a:buFontTx/>
              <a:buChar char="-"/>
            </a:pPr>
            <a:r>
              <a:rPr lang="en-US" dirty="0"/>
              <a:t>Main.view.js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6D2E1E36-B5B2-8897-6A90-68F398C25255}"/>
              </a:ext>
            </a:extLst>
          </p:cNvPr>
          <p:cNvPicPr>
            <a:picLocks noChangeAspect="1"/>
          </p:cNvPicPr>
          <p:nvPr/>
        </p:nvPicPr>
        <p:blipFill>
          <a:blip r:embed="rId3"/>
          <a:stretch>
            <a:fillRect/>
          </a:stretch>
        </p:blipFill>
        <p:spPr>
          <a:xfrm>
            <a:off x="6096000" y="2317533"/>
            <a:ext cx="5580476" cy="35067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08766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a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algn="just"/>
            <a:r>
              <a:rPr lang="en-US" sz="1800" dirty="0"/>
              <a:t>In SAPUI5 except the view, all the JS files will follow a special syntax to create a class (module). As we all know that in software development, the entire solution is designed by creating multiple classes, these classes work together to run our solution. We have dependencies between our class. The syntax which we use is responsible for loading our dependent classes. </a:t>
            </a:r>
          </a:p>
          <a:p>
            <a:pPr algn="just"/>
            <a:endParaRPr lang="en-US" sz="1800" dirty="0"/>
          </a:p>
          <a:p>
            <a:pPr marL="342900" indent="-342900" algn="just">
              <a:buAutoNum type="arabicPeriod"/>
            </a:pPr>
            <a:r>
              <a:rPr lang="en-US" sz="1800" dirty="0"/>
              <a:t>A controller is also a class, but since its special (controller) class, we also need to inherit a special SAPUI5 class to mark it as controller. The name of special class is </a:t>
            </a:r>
            <a:r>
              <a:rPr lang="en-US" sz="1800" b="1" dirty="0"/>
              <a:t>sap/ui/core/mvc/Controller.</a:t>
            </a:r>
            <a:endParaRPr lang="en-US" sz="1800" dirty="0"/>
          </a:p>
          <a:p>
            <a:pPr marL="342900" indent="-342900" algn="just">
              <a:buAutoNum type="arabicPeriod"/>
            </a:pPr>
            <a:r>
              <a:rPr lang="en-US" sz="1800" dirty="0"/>
              <a:t>In JS we use </a:t>
            </a:r>
            <a:r>
              <a:rPr lang="en-US" sz="1800" b="1" dirty="0"/>
              <a:t>extend </a:t>
            </a:r>
            <a:r>
              <a:rPr lang="en-US" sz="1800" dirty="0"/>
              <a:t>keyword to perform inheritance.</a:t>
            </a:r>
          </a:p>
          <a:p>
            <a:pPr marL="342900" indent="-342900" algn="just">
              <a:buAutoNum type="arabicPeriod"/>
            </a:pPr>
            <a:r>
              <a:rPr lang="en-US" sz="1800" dirty="0"/>
              <a:t>A module name is derived from a class name in SDK by </a:t>
            </a:r>
            <a:r>
              <a:rPr lang="en-US" sz="1800" b="1" u="sng" dirty="0"/>
              <a:t>replacing every dot (.) with slash (/)</a:t>
            </a:r>
          </a:p>
          <a:p>
            <a:pPr marL="342900" indent="-342900" algn="just">
              <a:buAutoNum type="arabicPeriod"/>
            </a:pPr>
            <a:r>
              <a:rPr lang="en-US" sz="1800" dirty="0"/>
              <a:t>This syntax will load all the dependent classes asynchronously, this is why the syntax is called AMD like syntax (Asynchronous module loading). Also called </a:t>
            </a:r>
            <a:r>
              <a:rPr lang="en-US" sz="1800" b="1" dirty="0"/>
              <a:t>scaffolding template.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C5259260-BFA9-4762-A819-FEFAD9E7DA65}"/>
              </a:ext>
            </a:extLst>
          </p:cNvPr>
          <p:cNvSpPr txBox="1"/>
          <p:nvPr/>
        </p:nvSpPr>
        <p:spPr>
          <a:xfrm>
            <a:off x="261764" y="4155297"/>
            <a:ext cx="11118914" cy="2031325"/>
          </a:xfrm>
          <a:prstGeom prst="rect">
            <a:avLst/>
          </a:prstGeom>
          <a:noFill/>
        </p:spPr>
        <p:txBody>
          <a:bodyPr wrap="square" rtlCol="0">
            <a:spAutoFit/>
          </a:bodyPr>
          <a:lstStyle/>
          <a:p>
            <a:pPr marL="285750" indent="-285750">
              <a:buFontTx/>
              <a:buChar char="-"/>
            </a:pPr>
            <a:r>
              <a:rPr lang="en-US" dirty="0"/>
              <a:t>Skeleton of any JS file in SAP UI5 – Considered as a class</a:t>
            </a:r>
          </a:p>
          <a:p>
            <a:endParaRPr lang="en-US" dirty="0"/>
          </a:p>
          <a:p>
            <a:r>
              <a:rPr lang="en-US" dirty="0"/>
              <a:t>	sap.ui.define([“</a:t>
            </a:r>
            <a:r>
              <a:rPr lang="en-US" dirty="0">
                <a:highlight>
                  <a:srgbClr val="00FFFF"/>
                </a:highlight>
              </a:rPr>
              <a:t>dependencies”, “dep2”, “dep3</a:t>
            </a:r>
            <a:r>
              <a:rPr lang="en-US" dirty="0"/>
              <a:t>”],</a:t>
            </a:r>
          </a:p>
          <a:p>
            <a:r>
              <a:rPr lang="en-US" dirty="0"/>
              <a:t>		function(oD1, oD2, oD3) {</a:t>
            </a:r>
          </a:p>
          <a:p>
            <a:r>
              <a:rPr lang="en-US" dirty="0"/>
              <a:t>			--logic—</a:t>
            </a:r>
          </a:p>
          <a:p>
            <a:r>
              <a:rPr lang="en-US" dirty="0"/>
              <a:t>		}</a:t>
            </a:r>
          </a:p>
          <a:p>
            <a:r>
              <a:rPr lang="en-US" dirty="0"/>
              <a:t>	);</a:t>
            </a:r>
          </a:p>
        </p:txBody>
      </p:sp>
      <p:cxnSp>
        <p:nvCxnSpPr>
          <p:cNvPr id="7" name="Straight Arrow Connector 6">
            <a:extLst>
              <a:ext uri="{FF2B5EF4-FFF2-40B4-BE49-F238E27FC236}">
                <a16:creationId xmlns:a16="http://schemas.microsoft.com/office/drawing/2014/main" id="{3A6FDD26-4858-4143-9E7A-3532384BCFAB}"/>
              </a:ext>
            </a:extLst>
          </p:cNvPr>
          <p:cNvCxnSpPr>
            <a:cxnSpLocks/>
            <a:endCxn id="9" idx="1"/>
          </p:cNvCxnSpPr>
          <p:nvPr/>
        </p:nvCxnSpPr>
        <p:spPr>
          <a:xfrm>
            <a:off x="3898760" y="4954790"/>
            <a:ext cx="3224809" cy="50436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9" name="TextBox 8">
            <a:extLst>
              <a:ext uri="{FF2B5EF4-FFF2-40B4-BE49-F238E27FC236}">
                <a16:creationId xmlns:a16="http://schemas.microsoft.com/office/drawing/2014/main" id="{9197B130-F156-44DA-AED9-DEFAE38712C0}"/>
              </a:ext>
            </a:extLst>
          </p:cNvPr>
          <p:cNvSpPr txBox="1"/>
          <p:nvPr/>
        </p:nvSpPr>
        <p:spPr>
          <a:xfrm>
            <a:off x="7123569" y="5274492"/>
            <a:ext cx="1181100" cy="369332"/>
          </a:xfrm>
          <a:prstGeom prst="rect">
            <a:avLst/>
          </a:prstGeom>
          <a:noFill/>
        </p:spPr>
        <p:txBody>
          <a:bodyPr wrap="square" rtlCol="0">
            <a:spAutoFit/>
          </a:bodyPr>
          <a:lstStyle/>
          <a:p>
            <a:r>
              <a:rPr lang="en-US" dirty="0"/>
              <a:t>Modules</a:t>
            </a:r>
          </a:p>
        </p:txBody>
      </p:sp>
      <p:sp>
        <p:nvSpPr>
          <p:cNvPr id="10" name="Right Brace 9">
            <a:extLst>
              <a:ext uri="{FF2B5EF4-FFF2-40B4-BE49-F238E27FC236}">
                <a16:creationId xmlns:a16="http://schemas.microsoft.com/office/drawing/2014/main" id="{D2006FCB-9D99-4038-B539-C1ADBDC85828}"/>
              </a:ext>
            </a:extLst>
          </p:cNvPr>
          <p:cNvSpPr/>
          <p:nvPr/>
        </p:nvSpPr>
        <p:spPr>
          <a:xfrm>
            <a:off x="7770695" y="4365898"/>
            <a:ext cx="733425" cy="2114550"/>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7263B821-3D40-4EA9-ACE4-F28E167F5C94}"/>
              </a:ext>
            </a:extLst>
          </p:cNvPr>
          <p:cNvSpPr txBox="1"/>
          <p:nvPr/>
        </p:nvSpPr>
        <p:spPr>
          <a:xfrm>
            <a:off x="8532208" y="4874404"/>
            <a:ext cx="2948195" cy="1384995"/>
          </a:xfrm>
          <a:prstGeom prst="rect">
            <a:avLst/>
          </a:prstGeom>
          <a:noFill/>
        </p:spPr>
        <p:txBody>
          <a:bodyPr wrap="square" rtlCol="0">
            <a:spAutoFit/>
          </a:bodyPr>
          <a:lstStyle/>
          <a:p>
            <a:r>
              <a:rPr lang="en-US" sz="1400" b="1" dirty="0">
                <a:highlight>
                  <a:srgbClr val="FFFF00"/>
                </a:highlight>
              </a:rPr>
              <a:t>The Syntax of the controller has the AMD(Asynchronous Module Loading) like structure .</a:t>
            </a:r>
            <a:br>
              <a:rPr lang="en-US" sz="1400" b="1" dirty="0">
                <a:highlight>
                  <a:srgbClr val="FFFF00"/>
                </a:highlight>
              </a:rPr>
            </a:br>
            <a:br>
              <a:rPr lang="en-US" sz="1400" b="1" dirty="0">
                <a:highlight>
                  <a:srgbClr val="FFFF00"/>
                </a:highlight>
              </a:rPr>
            </a:br>
            <a:r>
              <a:rPr lang="en-US" sz="1400" b="1" dirty="0">
                <a:highlight>
                  <a:srgbClr val="FFFF00"/>
                </a:highlight>
              </a:rPr>
              <a:t>This is also Know as </a:t>
            </a:r>
            <a:r>
              <a:rPr lang="en-US" sz="1400" b="1" dirty="0">
                <a:solidFill>
                  <a:schemeClr val="accent4">
                    <a:lumMod val="50000"/>
                  </a:schemeClr>
                </a:solidFill>
                <a:highlight>
                  <a:srgbClr val="FFFF00"/>
                </a:highlight>
              </a:rPr>
              <a:t>Scaffolding Template</a:t>
            </a:r>
          </a:p>
        </p:txBody>
      </p:sp>
    </p:spTree>
    <p:extLst>
      <p:ext uri="{BB962C8B-B14F-4D97-AF65-F5344CB8AC3E}">
        <p14:creationId xmlns:p14="http://schemas.microsoft.com/office/powerpoint/2010/main" val="3410964385"/>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4">
    <a:dk1>
      <a:sysClr val="windowText" lastClr="000000"/>
    </a:dk1>
    <a:lt1>
      <a:sysClr val="window" lastClr="FFFFFF"/>
    </a:lt1>
    <a:dk2>
      <a:srgbClr val="1F497D"/>
    </a:dk2>
    <a:lt2>
      <a:srgbClr val="EEECE1"/>
    </a:lt2>
    <a:accent1>
      <a:srgbClr val="296480"/>
    </a:accent1>
    <a:accent2>
      <a:srgbClr val="6AB7C2"/>
    </a:accent2>
    <a:accent3>
      <a:srgbClr val="F1C96C"/>
    </a:accent3>
    <a:accent4>
      <a:srgbClr val="F4614E"/>
    </a:accent4>
    <a:accent5>
      <a:srgbClr val="FBCB95"/>
    </a:accent5>
    <a:accent6>
      <a:srgbClr val="104A5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TM10001103[[fn=Headlines]]</Template>
  <TotalTime>16505</TotalTime>
  <Words>3533</Words>
  <Application>Microsoft Office PowerPoint</Application>
  <PresentationFormat>Widescreen</PresentationFormat>
  <Paragraphs>441</Paragraphs>
  <Slides>33</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33</vt:i4>
      </vt:variant>
    </vt:vector>
  </HeadingPairs>
  <TitlesOfParts>
    <vt:vector size="45" baseType="lpstr">
      <vt:lpstr>72</vt:lpstr>
      <vt:lpstr>-apple-system</vt:lpstr>
      <vt:lpstr>Arial</vt:lpstr>
      <vt:lpstr>Calibri</vt:lpstr>
      <vt:lpstr>Calibri Light</vt:lpstr>
      <vt:lpstr>Consolas</vt:lpstr>
      <vt:lpstr>Cooper Black</vt:lpstr>
      <vt:lpstr>Courier New</vt:lpstr>
      <vt:lpstr>Menlo</vt:lpstr>
      <vt:lpstr>SAPRegular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733</cp:revision>
  <dcterms:created xsi:type="dcterms:W3CDTF">2016-07-10T03:33:26Z</dcterms:created>
  <dcterms:modified xsi:type="dcterms:W3CDTF">2023-08-23T10:24:58Z</dcterms:modified>
</cp:coreProperties>
</file>